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Bold" charset="1" panose="02000000000000000000"/>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
      <p:font typeface="Poppins Thin" charset="1" panose="00000300000000000000"/>
      <p:regular r:id="rId15"/>
    </p:embeddedFont>
    <p:embeddedFont>
      <p:font typeface="Poppins Thin Italics" charset="1" panose="00000300000000000000"/>
      <p:regular r:id="rId16"/>
    </p:embeddedFont>
    <p:embeddedFont>
      <p:font typeface="Poppins Extra-Light" charset="1" panose="00000300000000000000"/>
      <p:regular r:id="rId17"/>
    </p:embeddedFont>
    <p:embeddedFont>
      <p:font typeface="Poppins Extra-Light Italics" charset="1" panose="00000300000000000000"/>
      <p:regular r:id="rId18"/>
    </p:embeddedFont>
    <p:embeddedFont>
      <p:font typeface="Poppins Light" charset="1" panose="00000400000000000000"/>
      <p:regular r:id="rId19"/>
    </p:embeddedFont>
    <p:embeddedFont>
      <p:font typeface="Poppins Light Italics" charset="1" panose="00000400000000000000"/>
      <p:regular r:id="rId20"/>
    </p:embeddedFont>
    <p:embeddedFont>
      <p:font typeface="Poppins Medium" charset="1" panose="00000600000000000000"/>
      <p:regular r:id="rId21"/>
    </p:embeddedFont>
    <p:embeddedFont>
      <p:font typeface="Poppins Medium Italics" charset="1" panose="00000600000000000000"/>
      <p:regular r:id="rId22"/>
    </p:embeddedFont>
    <p:embeddedFont>
      <p:font typeface="Poppins Semi-Bold" charset="1" panose="00000700000000000000"/>
      <p:regular r:id="rId23"/>
    </p:embeddedFont>
    <p:embeddedFont>
      <p:font typeface="Poppins Semi-Bold Italics" charset="1" panose="00000700000000000000"/>
      <p:regular r:id="rId24"/>
    </p:embeddedFont>
    <p:embeddedFont>
      <p:font typeface="Poppins Ultra-Bold" charset="1" panose="00000900000000000000"/>
      <p:regular r:id="rId25"/>
    </p:embeddedFont>
    <p:embeddedFont>
      <p:font typeface="Poppins Ultra-Bold Italics" charset="1" panose="00000900000000000000"/>
      <p:regular r:id="rId26"/>
    </p:embeddedFont>
    <p:embeddedFont>
      <p:font typeface="Poppins Heavy" charset="1" panose="00000A00000000000000"/>
      <p:regular r:id="rId27"/>
    </p:embeddedFont>
    <p:embeddedFont>
      <p:font typeface="Poppins Heavy Italics" charset="1" panose="00000A00000000000000"/>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
      <p:font typeface="Open Sans Bold Italics" charset="1" panose="020B0806030504020204"/>
      <p:regular r:id="rId32"/>
    </p:embeddedFont>
    <p:embeddedFont>
      <p:font typeface="Open Sans Light" charset="1" panose="020B0306030504020204"/>
      <p:regular r:id="rId33"/>
    </p:embeddedFont>
    <p:embeddedFont>
      <p:font typeface="Open Sans Light Italics" charset="1" panose="020B0306030504020204"/>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618527" y="-1745836"/>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915273" y="5804957"/>
            <a:ext cx="2284867" cy="2284867"/>
          </a:xfrm>
          <a:custGeom>
            <a:avLst/>
            <a:gdLst/>
            <a:ahLst/>
            <a:cxnLst/>
            <a:rect r="r" b="b" t="t" l="l"/>
            <a:pathLst>
              <a:path h="2284867" w="2284867">
                <a:moveTo>
                  <a:pt x="0" y="0"/>
                </a:moveTo>
                <a:lnTo>
                  <a:pt x="2284867" y="0"/>
                </a:lnTo>
                <a:lnTo>
                  <a:pt x="2284867" y="2284866"/>
                </a:lnTo>
                <a:lnTo>
                  <a:pt x="0" y="22848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33174" y="2263794"/>
            <a:ext cx="10136203" cy="1172556"/>
          </a:xfrm>
          <a:prstGeom prst="rect">
            <a:avLst/>
          </a:prstGeom>
        </p:spPr>
        <p:txBody>
          <a:bodyPr anchor="t" rtlCol="false" tIns="0" lIns="0" bIns="0" rIns="0">
            <a:spAutoFit/>
          </a:bodyPr>
          <a:lstStyle/>
          <a:p>
            <a:pPr>
              <a:lnSpc>
                <a:spcPts val="9028"/>
              </a:lnSpc>
              <a:spcBef>
                <a:spcPct val="0"/>
              </a:spcBef>
            </a:pPr>
            <a:r>
              <a:rPr lang="en-US" sz="6449">
                <a:solidFill>
                  <a:srgbClr val="FFFFFF"/>
                </a:solidFill>
                <a:latin typeface="Poppins"/>
              </a:rPr>
              <a:t>Nama : Reza Pupsita</a:t>
            </a:r>
          </a:p>
        </p:txBody>
      </p:sp>
      <p:sp>
        <p:nvSpPr>
          <p:cNvPr name="TextBox 6" id="6"/>
          <p:cNvSpPr txBox="true"/>
          <p:nvPr/>
        </p:nvSpPr>
        <p:spPr>
          <a:xfrm rot="0">
            <a:off x="1533174" y="5453938"/>
            <a:ext cx="10136203" cy="1983338"/>
          </a:xfrm>
          <a:prstGeom prst="rect">
            <a:avLst/>
          </a:prstGeom>
        </p:spPr>
        <p:txBody>
          <a:bodyPr anchor="t" rtlCol="false" tIns="0" lIns="0" bIns="0" rIns="0">
            <a:spAutoFit/>
          </a:bodyPr>
          <a:lstStyle/>
          <a:p>
            <a:pPr>
              <a:lnSpc>
                <a:spcPts val="7790"/>
              </a:lnSpc>
              <a:spcBef>
                <a:spcPct val="0"/>
              </a:spcBef>
            </a:pPr>
            <a:r>
              <a:rPr lang="en-US" sz="5564">
                <a:solidFill>
                  <a:srgbClr val="FFFFFF"/>
                </a:solidFill>
                <a:latin typeface="Poppins Ultra-Bold"/>
              </a:rPr>
              <a:t>Testing dan QA Perangkat Lunak</a:t>
            </a:r>
          </a:p>
        </p:txBody>
      </p:sp>
      <p:sp>
        <p:nvSpPr>
          <p:cNvPr name="Freeform 7" id="7"/>
          <p:cNvSpPr/>
          <p:nvPr/>
        </p:nvSpPr>
        <p:spPr>
          <a:xfrm flipH="false" flipV="false" rot="0">
            <a:off x="11193410" y="4082284"/>
            <a:ext cx="951933" cy="951933"/>
          </a:xfrm>
          <a:custGeom>
            <a:avLst/>
            <a:gdLst/>
            <a:ahLst/>
            <a:cxnLst/>
            <a:rect r="r" b="b" t="t" l="l"/>
            <a:pathLst>
              <a:path h="951933" w="951933">
                <a:moveTo>
                  <a:pt x="0" y="0"/>
                </a:moveTo>
                <a:lnTo>
                  <a:pt x="951934" y="0"/>
                </a:lnTo>
                <a:lnTo>
                  <a:pt x="951934" y="951934"/>
                </a:lnTo>
                <a:lnTo>
                  <a:pt x="0" y="951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533174" y="7552035"/>
            <a:ext cx="8507318" cy="280670"/>
          </a:xfrm>
          <a:prstGeom prst="rect">
            <a:avLst/>
          </a:prstGeom>
        </p:spPr>
        <p:txBody>
          <a:bodyPr anchor="t" rtlCol="false" tIns="0" lIns="0" bIns="0" rIns="0">
            <a:spAutoFit/>
          </a:bodyPr>
          <a:lstStyle/>
          <a:p>
            <a:pPr>
              <a:lnSpc>
                <a:spcPts val="2379"/>
              </a:lnSpc>
              <a:spcBef>
                <a:spcPct val="0"/>
              </a:spcBef>
            </a:pPr>
            <a:r>
              <a:rPr lang="en-US" sz="1699" spc="1038">
                <a:solidFill>
                  <a:srgbClr val="F66E1A"/>
                </a:solidFill>
                <a:latin typeface="Open Sans"/>
              </a:rPr>
              <a:t>UJIAN TENGAH SEMESTER</a:t>
            </a:r>
          </a:p>
        </p:txBody>
      </p:sp>
      <p:sp>
        <p:nvSpPr>
          <p:cNvPr name="TextBox 9" id="9"/>
          <p:cNvSpPr txBox="true"/>
          <p:nvPr/>
        </p:nvSpPr>
        <p:spPr>
          <a:xfrm rot="0">
            <a:off x="1533174" y="3245850"/>
            <a:ext cx="10136203" cy="1172556"/>
          </a:xfrm>
          <a:prstGeom prst="rect">
            <a:avLst/>
          </a:prstGeom>
        </p:spPr>
        <p:txBody>
          <a:bodyPr anchor="t" rtlCol="false" tIns="0" lIns="0" bIns="0" rIns="0">
            <a:spAutoFit/>
          </a:bodyPr>
          <a:lstStyle/>
          <a:p>
            <a:pPr>
              <a:lnSpc>
                <a:spcPts val="9028"/>
              </a:lnSpc>
              <a:spcBef>
                <a:spcPct val="0"/>
              </a:spcBef>
            </a:pPr>
            <a:r>
              <a:rPr lang="en-US" sz="6449">
                <a:solidFill>
                  <a:srgbClr val="FFFFFF"/>
                </a:solidFill>
                <a:latin typeface="Poppins"/>
              </a:rPr>
              <a:t>NIM      : 201011400984</a:t>
            </a:r>
          </a:p>
        </p:txBody>
      </p:sp>
      <p:sp>
        <p:nvSpPr>
          <p:cNvPr name="TextBox 10" id="10"/>
          <p:cNvSpPr txBox="true"/>
          <p:nvPr/>
        </p:nvSpPr>
        <p:spPr>
          <a:xfrm rot="0">
            <a:off x="1533174" y="4227906"/>
            <a:ext cx="10136203" cy="1172556"/>
          </a:xfrm>
          <a:prstGeom prst="rect">
            <a:avLst/>
          </a:prstGeom>
        </p:spPr>
        <p:txBody>
          <a:bodyPr anchor="t" rtlCol="false" tIns="0" lIns="0" bIns="0" rIns="0">
            <a:spAutoFit/>
          </a:bodyPr>
          <a:lstStyle/>
          <a:p>
            <a:pPr>
              <a:lnSpc>
                <a:spcPts val="9028"/>
              </a:lnSpc>
              <a:spcBef>
                <a:spcPct val="0"/>
              </a:spcBef>
            </a:pPr>
            <a:r>
              <a:rPr lang="en-US" sz="6449">
                <a:solidFill>
                  <a:srgbClr val="FFFFFF"/>
                </a:solidFill>
                <a:latin typeface="Poppins"/>
              </a:rPr>
              <a:t>Kelas   : 07TPLE010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46309" y="61062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87192" y="1806334"/>
            <a:ext cx="5456808" cy="54568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6" id="6"/>
          <p:cNvSpPr/>
          <p:nvPr/>
        </p:nvSpPr>
        <p:spPr>
          <a:xfrm flipH="false" flipV="false" rot="0">
            <a:off x="6164002" y="1330367"/>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36998" y="2821359"/>
            <a:ext cx="9839598" cy="2745840"/>
          </a:xfrm>
          <a:custGeom>
            <a:avLst/>
            <a:gdLst/>
            <a:ahLst/>
            <a:cxnLst/>
            <a:rect r="r" b="b" t="t" l="l"/>
            <a:pathLst>
              <a:path h="2745840" w="9839598">
                <a:moveTo>
                  <a:pt x="0" y="0"/>
                </a:moveTo>
                <a:lnTo>
                  <a:pt x="9839598" y="0"/>
                </a:lnTo>
                <a:lnTo>
                  <a:pt x="9839598" y="2745839"/>
                </a:lnTo>
                <a:lnTo>
                  <a:pt x="0" y="2745839"/>
                </a:lnTo>
                <a:lnTo>
                  <a:pt x="0" y="0"/>
                </a:lnTo>
                <a:close/>
              </a:path>
            </a:pathLst>
          </a:custGeom>
          <a:blipFill>
            <a:blip r:embed="rId4"/>
            <a:stretch>
              <a:fillRect l="-10454" t="0" r="-17161" b="-30861"/>
            </a:stretch>
          </a:blipFill>
        </p:spPr>
      </p:sp>
      <p:sp>
        <p:nvSpPr>
          <p:cNvPr name="TextBox 8" id="8"/>
          <p:cNvSpPr txBox="true"/>
          <p:nvPr/>
        </p:nvSpPr>
        <p:spPr>
          <a:xfrm rot="0">
            <a:off x="1787373" y="1221782"/>
            <a:ext cx="2570405"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UJIAN TENGAH SEMESTER</a:t>
            </a:r>
          </a:p>
        </p:txBody>
      </p:sp>
      <p:sp>
        <p:nvSpPr>
          <p:cNvPr name="TextBox 9" id="9"/>
          <p:cNvSpPr txBox="true"/>
          <p:nvPr/>
        </p:nvSpPr>
        <p:spPr>
          <a:xfrm rot="0">
            <a:off x="10354284" y="1690460"/>
            <a:ext cx="6443411" cy="260032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Apa itu Continius Integration (CI) / CD ?</a:t>
            </a:r>
          </a:p>
        </p:txBody>
      </p:sp>
      <p:sp>
        <p:nvSpPr>
          <p:cNvPr name="TextBox 10" id="10"/>
          <p:cNvSpPr txBox="true"/>
          <p:nvPr/>
        </p:nvSpPr>
        <p:spPr>
          <a:xfrm rot="0">
            <a:off x="10354284" y="4758372"/>
            <a:ext cx="6491139" cy="1934845"/>
          </a:xfrm>
          <a:prstGeom prst="rect">
            <a:avLst/>
          </a:prstGeom>
        </p:spPr>
        <p:txBody>
          <a:bodyPr anchor="t" rtlCol="false" tIns="0" lIns="0" bIns="0" rIns="0">
            <a:spAutoFit/>
          </a:bodyPr>
          <a:lstStyle/>
          <a:p>
            <a:pPr>
              <a:lnSpc>
                <a:spcPts val="3079"/>
              </a:lnSpc>
              <a:spcBef>
                <a:spcPct val="0"/>
              </a:spcBef>
            </a:pPr>
            <a:r>
              <a:rPr lang="en-US" sz="2199">
                <a:solidFill>
                  <a:srgbClr val="171616"/>
                </a:solidFill>
                <a:latin typeface="Open Sans"/>
              </a:rPr>
              <a:t>Continuous integration (CI) adalah pengintegrasian kode ke dalam repositori kode kemudian menjalankan pengujian secara otomatis, cepat, dengan menggunakan perintah  commit.</a:t>
            </a:r>
          </a:p>
        </p:txBody>
      </p:sp>
      <p:sp>
        <p:nvSpPr>
          <p:cNvPr name="TextBox 11" id="11"/>
          <p:cNvSpPr txBox="true"/>
          <p:nvPr/>
        </p:nvSpPr>
        <p:spPr>
          <a:xfrm rot="0">
            <a:off x="10354284" y="7160805"/>
            <a:ext cx="6491139" cy="1934845"/>
          </a:xfrm>
          <a:prstGeom prst="rect">
            <a:avLst/>
          </a:prstGeom>
        </p:spPr>
        <p:txBody>
          <a:bodyPr anchor="t" rtlCol="false" tIns="0" lIns="0" bIns="0" rIns="0">
            <a:spAutoFit/>
          </a:bodyPr>
          <a:lstStyle/>
          <a:p>
            <a:pPr>
              <a:lnSpc>
                <a:spcPts val="3079"/>
              </a:lnSpc>
              <a:spcBef>
                <a:spcPct val="0"/>
              </a:spcBef>
            </a:pPr>
            <a:r>
              <a:rPr lang="en-US" sz="2199">
                <a:solidFill>
                  <a:srgbClr val="171616"/>
                </a:solidFill>
                <a:latin typeface="Open Sans"/>
              </a:rPr>
              <a:t>continous delivery atau continuous deployment (CD) adalah praktik yang dilakukan setelah proses CI selesai dan seluruh kode berhasil terintegrasi, sehingga aplikasi bisa dibangun lalu dirilis secara otomatis.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35956" y="1991456"/>
            <a:ext cx="6304087" cy="6304087"/>
          </a:xfrm>
          <a:custGeom>
            <a:avLst/>
            <a:gdLst/>
            <a:ahLst/>
            <a:cxnLst/>
            <a:rect r="r" b="b" t="t" l="l"/>
            <a:pathLst>
              <a:path h="6304087" w="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87373" y="1221782"/>
            <a:ext cx="2868558"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UJIAN TENGAH SEMESTER</a:t>
            </a:r>
          </a:p>
        </p:txBody>
      </p:sp>
      <p:sp>
        <p:nvSpPr>
          <p:cNvPr name="TextBox 5" id="5"/>
          <p:cNvSpPr txBox="true"/>
          <p:nvPr/>
        </p:nvSpPr>
        <p:spPr>
          <a:xfrm rot="0">
            <a:off x="4865481" y="849355"/>
            <a:ext cx="9592116" cy="904875"/>
          </a:xfrm>
          <a:prstGeom prst="rect">
            <a:avLst/>
          </a:prstGeom>
        </p:spPr>
        <p:txBody>
          <a:bodyPr anchor="t" rtlCol="false" tIns="0" lIns="0" bIns="0" rIns="0">
            <a:spAutoFit/>
          </a:bodyPr>
          <a:lstStyle/>
          <a:p>
            <a:pPr>
              <a:lnSpc>
                <a:spcPts val="6720"/>
              </a:lnSpc>
            </a:pPr>
            <a:r>
              <a:rPr lang="en-US" sz="5600">
                <a:solidFill>
                  <a:srgbClr val="FFFFFF"/>
                </a:solidFill>
                <a:latin typeface="Poppins Bold"/>
              </a:rPr>
              <a:t>Konfigurasi CI / CD</a:t>
            </a:r>
          </a:p>
        </p:txBody>
      </p:sp>
      <p:sp>
        <p:nvSpPr>
          <p:cNvPr name="TextBox 6" id="6"/>
          <p:cNvSpPr txBox="true"/>
          <p:nvPr/>
        </p:nvSpPr>
        <p:spPr>
          <a:xfrm rot="0">
            <a:off x="1301792" y="2140959"/>
            <a:ext cx="6259039" cy="7843331"/>
          </a:xfrm>
          <a:prstGeom prst="rect">
            <a:avLst/>
          </a:prstGeom>
        </p:spPr>
        <p:txBody>
          <a:bodyPr anchor="t" rtlCol="false" tIns="0" lIns="0" bIns="0" rIns="0">
            <a:spAutoFit/>
          </a:bodyPr>
          <a:lstStyle/>
          <a:p>
            <a:pPr>
              <a:lnSpc>
                <a:spcPts val="2054"/>
              </a:lnSpc>
            </a:pPr>
            <a:r>
              <a:rPr lang="en-US" sz="1467">
                <a:solidFill>
                  <a:srgbClr val="FFFFFF"/>
                </a:solidFill>
                <a:latin typeface="Open Sans"/>
              </a:rPr>
              <a:t>name: Python CI/CD</a:t>
            </a:r>
          </a:p>
          <a:p>
            <a:pPr>
              <a:lnSpc>
                <a:spcPts val="2054"/>
              </a:lnSpc>
            </a:pPr>
          </a:p>
          <a:p>
            <a:pPr>
              <a:lnSpc>
                <a:spcPts val="2054"/>
              </a:lnSpc>
            </a:pPr>
            <a:r>
              <a:rPr lang="en-US" sz="1467">
                <a:solidFill>
                  <a:srgbClr val="FFFFFF"/>
                </a:solidFill>
                <a:latin typeface="Open Sans"/>
              </a:rPr>
              <a:t>on:</a:t>
            </a:r>
          </a:p>
          <a:p>
            <a:pPr>
              <a:lnSpc>
                <a:spcPts val="2054"/>
              </a:lnSpc>
            </a:pPr>
            <a:r>
              <a:rPr lang="en-US" sz="1467">
                <a:solidFill>
                  <a:srgbClr val="FFFFFF"/>
                </a:solidFill>
                <a:latin typeface="Open Sans"/>
              </a:rPr>
              <a:t>  push:</a:t>
            </a:r>
          </a:p>
          <a:p>
            <a:pPr>
              <a:lnSpc>
                <a:spcPts val="2054"/>
              </a:lnSpc>
            </a:pPr>
            <a:r>
              <a:rPr lang="en-US" sz="1467">
                <a:solidFill>
                  <a:srgbClr val="FFFFFF"/>
                </a:solidFill>
                <a:latin typeface="Open Sans"/>
              </a:rPr>
              <a:t>    branches:</a:t>
            </a:r>
          </a:p>
          <a:p>
            <a:pPr>
              <a:lnSpc>
                <a:spcPts val="2054"/>
              </a:lnSpc>
            </a:pPr>
            <a:r>
              <a:rPr lang="en-US" sz="1467">
                <a:solidFill>
                  <a:srgbClr val="FFFFFF"/>
                </a:solidFill>
                <a:latin typeface="Open Sans"/>
              </a:rPr>
              <a:t>      - main</a:t>
            </a:r>
          </a:p>
          <a:p>
            <a:pPr>
              <a:lnSpc>
                <a:spcPts val="2054"/>
              </a:lnSpc>
            </a:pPr>
          </a:p>
          <a:p>
            <a:pPr>
              <a:lnSpc>
                <a:spcPts val="2054"/>
              </a:lnSpc>
            </a:pPr>
            <a:r>
              <a:rPr lang="en-US" sz="1467">
                <a:solidFill>
                  <a:srgbClr val="FFFFFF"/>
                </a:solidFill>
                <a:latin typeface="Open Sans"/>
              </a:rPr>
              <a:t>jobs:</a:t>
            </a:r>
          </a:p>
          <a:p>
            <a:pPr>
              <a:lnSpc>
                <a:spcPts val="2054"/>
              </a:lnSpc>
            </a:pPr>
            <a:r>
              <a:rPr lang="en-US" sz="1467">
                <a:solidFill>
                  <a:srgbClr val="FFFFFF"/>
                </a:solidFill>
                <a:latin typeface="Open Sans"/>
              </a:rPr>
              <a:t>  build:</a:t>
            </a:r>
          </a:p>
          <a:p>
            <a:pPr>
              <a:lnSpc>
                <a:spcPts val="2054"/>
              </a:lnSpc>
            </a:pPr>
            <a:r>
              <a:rPr lang="en-US" sz="1467">
                <a:solidFill>
                  <a:srgbClr val="FFFFFF"/>
                </a:solidFill>
                <a:latin typeface="Open Sans"/>
              </a:rPr>
              <a:t>    runs-on: ubuntu-latest</a:t>
            </a:r>
          </a:p>
          <a:p>
            <a:pPr>
              <a:lnSpc>
                <a:spcPts val="2054"/>
              </a:lnSpc>
            </a:pPr>
          </a:p>
          <a:p>
            <a:pPr>
              <a:lnSpc>
                <a:spcPts val="2054"/>
              </a:lnSpc>
            </a:pPr>
            <a:r>
              <a:rPr lang="en-US" sz="1467">
                <a:solidFill>
                  <a:srgbClr val="FFFFFF"/>
                </a:solidFill>
                <a:latin typeface="Open Sans"/>
              </a:rPr>
              <a:t>    steps:</a:t>
            </a:r>
          </a:p>
          <a:p>
            <a:pPr>
              <a:lnSpc>
                <a:spcPts val="2054"/>
              </a:lnSpc>
            </a:pPr>
            <a:r>
              <a:rPr lang="en-US" sz="1467">
                <a:solidFill>
                  <a:srgbClr val="FFFFFF"/>
                </a:solidFill>
                <a:latin typeface="Open Sans"/>
              </a:rPr>
              <a:t>    - name: Checkout code</a:t>
            </a:r>
          </a:p>
          <a:p>
            <a:pPr>
              <a:lnSpc>
                <a:spcPts val="2054"/>
              </a:lnSpc>
            </a:pPr>
            <a:r>
              <a:rPr lang="en-US" sz="1467">
                <a:solidFill>
                  <a:srgbClr val="FFFFFF"/>
                </a:solidFill>
                <a:latin typeface="Open Sans"/>
              </a:rPr>
              <a:t>      uses: actions/checkout@v2</a:t>
            </a:r>
          </a:p>
          <a:p>
            <a:pPr>
              <a:lnSpc>
                <a:spcPts val="2054"/>
              </a:lnSpc>
            </a:pPr>
          </a:p>
          <a:p>
            <a:pPr>
              <a:lnSpc>
                <a:spcPts val="2054"/>
              </a:lnSpc>
            </a:pPr>
            <a:r>
              <a:rPr lang="en-US" sz="1467">
                <a:solidFill>
                  <a:srgbClr val="FFFFFF"/>
                </a:solidFill>
                <a:latin typeface="Open Sans"/>
              </a:rPr>
              <a:t>    - name: Set up Python</a:t>
            </a:r>
          </a:p>
          <a:p>
            <a:pPr>
              <a:lnSpc>
                <a:spcPts val="2054"/>
              </a:lnSpc>
            </a:pPr>
            <a:r>
              <a:rPr lang="en-US" sz="1467">
                <a:solidFill>
                  <a:srgbClr val="FFFFFF"/>
                </a:solidFill>
                <a:latin typeface="Open Sans"/>
              </a:rPr>
              <a:t>      uses: actions/setup-python@v2</a:t>
            </a:r>
          </a:p>
          <a:p>
            <a:pPr>
              <a:lnSpc>
                <a:spcPts val="2054"/>
              </a:lnSpc>
            </a:pPr>
            <a:r>
              <a:rPr lang="en-US" sz="1467">
                <a:solidFill>
                  <a:srgbClr val="FFFFFF"/>
                </a:solidFill>
                <a:latin typeface="Open Sans"/>
              </a:rPr>
              <a:t>      with:</a:t>
            </a:r>
          </a:p>
          <a:p>
            <a:pPr>
              <a:lnSpc>
                <a:spcPts val="2054"/>
              </a:lnSpc>
            </a:pPr>
            <a:r>
              <a:rPr lang="en-US" sz="1467">
                <a:solidFill>
                  <a:srgbClr val="FFFFFF"/>
                </a:solidFill>
                <a:latin typeface="Open Sans"/>
              </a:rPr>
              <a:t>        python-version: 3.x  # Ganti dengan versi Python yang sesuai.</a:t>
            </a:r>
          </a:p>
          <a:p>
            <a:pPr>
              <a:lnSpc>
                <a:spcPts val="2054"/>
              </a:lnSpc>
            </a:pPr>
          </a:p>
          <a:p>
            <a:pPr>
              <a:lnSpc>
                <a:spcPts val="2054"/>
              </a:lnSpc>
            </a:pPr>
            <a:r>
              <a:rPr lang="en-US" sz="1467">
                <a:solidFill>
                  <a:srgbClr val="FFFFFF"/>
                </a:solidFill>
                <a:latin typeface="Open Sans"/>
              </a:rPr>
              <a:t>    - name: Install dependencies</a:t>
            </a:r>
          </a:p>
          <a:p>
            <a:pPr>
              <a:lnSpc>
                <a:spcPts val="2054"/>
              </a:lnSpc>
            </a:pPr>
            <a:r>
              <a:rPr lang="en-US" sz="1467">
                <a:solidFill>
                  <a:srgbClr val="FFFFFF"/>
                </a:solidFill>
                <a:latin typeface="Open Sans"/>
              </a:rPr>
              <a:t>      run: |</a:t>
            </a:r>
          </a:p>
          <a:p>
            <a:pPr>
              <a:lnSpc>
                <a:spcPts val="2054"/>
              </a:lnSpc>
            </a:pPr>
            <a:r>
              <a:rPr lang="en-US" sz="1467">
                <a:solidFill>
                  <a:srgbClr val="FFFFFF"/>
                </a:solidFill>
                <a:latin typeface="Open Sans"/>
              </a:rPr>
              <a:t>        python -m pip install --upgrade pip</a:t>
            </a:r>
          </a:p>
          <a:p>
            <a:pPr>
              <a:lnSpc>
                <a:spcPts val="2054"/>
              </a:lnSpc>
            </a:pPr>
            <a:r>
              <a:rPr lang="en-US" sz="1467">
                <a:solidFill>
                  <a:srgbClr val="FFFFFF"/>
                </a:solidFill>
                <a:latin typeface="Open Sans"/>
              </a:rPr>
              <a:t>        pip install -r requirements.txt</a:t>
            </a:r>
          </a:p>
          <a:p>
            <a:pPr>
              <a:lnSpc>
                <a:spcPts val="2054"/>
              </a:lnSpc>
            </a:pPr>
            <a:r>
              <a:rPr lang="en-US" sz="1467">
                <a:solidFill>
                  <a:srgbClr val="FFFFFF"/>
                </a:solidFill>
                <a:latin typeface="Open Sans"/>
              </a:rPr>
              <a:t>      working-directory: ./app  # Sesuaikan dengan direktori proyek Anda.</a:t>
            </a:r>
          </a:p>
          <a:p>
            <a:pPr>
              <a:lnSpc>
                <a:spcPts val="2054"/>
              </a:lnSpc>
            </a:pPr>
          </a:p>
          <a:p>
            <a:pPr>
              <a:lnSpc>
                <a:spcPts val="2054"/>
              </a:lnSpc>
            </a:pPr>
            <a:r>
              <a:rPr lang="en-US" sz="1467">
                <a:solidFill>
                  <a:srgbClr val="FFFFFF"/>
                </a:solidFill>
                <a:latin typeface="Open Sans"/>
              </a:rPr>
              <a:t>    - name: Run unit tests</a:t>
            </a:r>
          </a:p>
          <a:p>
            <a:pPr>
              <a:lnSpc>
                <a:spcPts val="2054"/>
              </a:lnSpc>
            </a:pPr>
            <a:r>
              <a:rPr lang="en-US" sz="1467">
                <a:solidFill>
                  <a:srgbClr val="FFFFFF"/>
                </a:solidFill>
                <a:latin typeface="Open Sans"/>
              </a:rPr>
              <a:t>      run: |</a:t>
            </a:r>
          </a:p>
          <a:p>
            <a:pPr>
              <a:lnSpc>
                <a:spcPts val="2054"/>
              </a:lnSpc>
            </a:pPr>
            <a:r>
              <a:rPr lang="en-US" sz="1467">
                <a:solidFill>
                  <a:srgbClr val="FFFFFF"/>
                </a:solidFill>
                <a:latin typeface="Open Sans"/>
              </a:rPr>
              <a:t>        pytest  # Ganti dengan perintah untuk menjalankan unit test.</a:t>
            </a:r>
          </a:p>
          <a:p>
            <a:pPr>
              <a:lnSpc>
                <a:spcPts val="2054"/>
              </a:lnSpc>
            </a:pPr>
            <a:r>
              <a:rPr lang="en-US" sz="1467">
                <a:solidFill>
                  <a:srgbClr val="FFFFFF"/>
                </a:solidFill>
                <a:latin typeface="Open Sans"/>
              </a:rPr>
              <a:t>      working-directory: ./app  # Sesuaikan dengan direktori proyek Anda.</a:t>
            </a:r>
          </a:p>
          <a:p>
            <a:pPr>
              <a:lnSpc>
                <a:spcPts val="2054"/>
              </a:lnSpc>
              <a:spcBef>
                <a:spcPct val="0"/>
              </a:spcBef>
            </a:pPr>
          </a:p>
        </p:txBody>
      </p:sp>
      <p:sp>
        <p:nvSpPr>
          <p:cNvPr name="TextBox 7" id="7"/>
          <p:cNvSpPr txBox="true"/>
          <p:nvPr/>
        </p:nvSpPr>
        <p:spPr>
          <a:xfrm rot="0">
            <a:off x="9144000" y="2922904"/>
            <a:ext cx="6110775" cy="6669051"/>
          </a:xfrm>
          <a:prstGeom prst="rect">
            <a:avLst/>
          </a:prstGeom>
        </p:spPr>
        <p:txBody>
          <a:bodyPr anchor="t" rtlCol="false" tIns="0" lIns="0" bIns="0" rIns="0">
            <a:spAutoFit/>
          </a:bodyPr>
          <a:lstStyle/>
          <a:p>
            <a:pPr>
              <a:lnSpc>
                <a:spcPts val="2005"/>
              </a:lnSpc>
            </a:pPr>
          </a:p>
          <a:p>
            <a:pPr>
              <a:lnSpc>
                <a:spcPts val="2005"/>
              </a:lnSpc>
            </a:pPr>
            <a:r>
              <a:rPr lang="en-US" sz="1432">
                <a:solidFill>
                  <a:srgbClr val="FFFFFF"/>
                </a:solidFill>
                <a:latin typeface="Open Sans"/>
              </a:rPr>
              <a:t> deploy:</a:t>
            </a:r>
          </a:p>
          <a:p>
            <a:pPr>
              <a:lnSpc>
                <a:spcPts val="2005"/>
              </a:lnSpc>
            </a:pPr>
            <a:r>
              <a:rPr lang="en-US" sz="1432">
                <a:solidFill>
                  <a:srgbClr val="FFFFFF"/>
                </a:solidFill>
                <a:latin typeface="Open Sans"/>
              </a:rPr>
              <a:t> needs: build</a:t>
            </a:r>
          </a:p>
          <a:p>
            <a:pPr>
              <a:lnSpc>
                <a:spcPts val="2005"/>
              </a:lnSpc>
            </a:pPr>
            <a:r>
              <a:rPr lang="en-US" sz="1432">
                <a:solidFill>
                  <a:srgbClr val="FFFFFF"/>
                </a:solidFill>
                <a:latin typeface="Open Sans"/>
              </a:rPr>
              <a:t> runs-on: ubuntu-latest</a:t>
            </a:r>
          </a:p>
          <a:p>
            <a:pPr>
              <a:lnSpc>
                <a:spcPts val="2005"/>
              </a:lnSpc>
            </a:pPr>
          </a:p>
          <a:p>
            <a:pPr>
              <a:lnSpc>
                <a:spcPts val="2005"/>
              </a:lnSpc>
            </a:pPr>
            <a:r>
              <a:rPr lang="en-US" sz="1432">
                <a:solidFill>
                  <a:srgbClr val="FFFFFF"/>
                </a:solidFill>
                <a:latin typeface="Open Sans"/>
              </a:rPr>
              <a:t> steps:</a:t>
            </a:r>
          </a:p>
          <a:p>
            <a:pPr>
              <a:lnSpc>
                <a:spcPts val="2005"/>
              </a:lnSpc>
            </a:pPr>
            <a:r>
              <a:rPr lang="en-US" sz="1432">
                <a:solidFill>
                  <a:srgbClr val="FFFFFF"/>
                </a:solidFill>
                <a:latin typeface="Open Sans"/>
              </a:rPr>
              <a:t> - name: Checkout code</a:t>
            </a:r>
          </a:p>
          <a:p>
            <a:pPr>
              <a:lnSpc>
                <a:spcPts val="2005"/>
              </a:lnSpc>
            </a:pPr>
            <a:r>
              <a:rPr lang="en-US" sz="1432">
                <a:solidFill>
                  <a:srgbClr val="FFFFFF"/>
                </a:solidFill>
                <a:latin typeface="Open Sans"/>
              </a:rPr>
              <a:t> uses: actions/checkout@v2</a:t>
            </a:r>
          </a:p>
          <a:p>
            <a:pPr>
              <a:lnSpc>
                <a:spcPts val="2005"/>
              </a:lnSpc>
            </a:pPr>
          </a:p>
          <a:p>
            <a:pPr>
              <a:lnSpc>
                <a:spcPts val="2005"/>
              </a:lnSpc>
            </a:pPr>
            <a:r>
              <a:rPr lang="en-US" sz="1432">
                <a:solidFill>
                  <a:srgbClr val="FFFFFF"/>
                </a:solidFill>
                <a:latin typeface="Open Sans"/>
              </a:rPr>
              <a:t> - name: Set up Python</a:t>
            </a:r>
          </a:p>
          <a:p>
            <a:pPr>
              <a:lnSpc>
                <a:spcPts val="2005"/>
              </a:lnSpc>
            </a:pPr>
            <a:r>
              <a:rPr lang="en-US" sz="1432">
                <a:solidFill>
                  <a:srgbClr val="FFFFFF"/>
                </a:solidFill>
                <a:latin typeface="Open Sans"/>
              </a:rPr>
              <a:t> uses: actions/setup-python@v2</a:t>
            </a:r>
          </a:p>
          <a:p>
            <a:pPr>
              <a:lnSpc>
                <a:spcPts val="2005"/>
              </a:lnSpc>
            </a:pPr>
            <a:r>
              <a:rPr lang="en-US" sz="1432">
                <a:solidFill>
                  <a:srgbClr val="FFFFFF"/>
                </a:solidFill>
                <a:latin typeface="Open Sans"/>
              </a:rPr>
              <a:t> with:</a:t>
            </a:r>
          </a:p>
          <a:p>
            <a:pPr>
              <a:lnSpc>
                <a:spcPts val="2005"/>
              </a:lnSpc>
            </a:pPr>
            <a:r>
              <a:rPr lang="en-US" sz="1432">
                <a:solidFill>
                  <a:srgbClr val="FFFFFF"/>
                </a:solidFill>
                <a:latin typeface="Open Sans"/>
              </a:rPr>
              <a:t> python-version: 3.x # Ganti dengan versi Python yang sesuai.</a:t>
            </a:r>
          </a:p>
          <a:p>
            <a:pPr>
              <a:lnSpc>
                <a:spcPts val="2005"/>
              </a:lnSpc>
            </a:pPr>
          </a:p>
          <a:p>
            <a:pPr>
              <a:lnSpc>
                <a:spcPts val="2005"/>
              </a:lnSpc>
            </a:pPr>
            <a:r>
              <a:rPr lang="en-US" sz="1432">
                <a:solidFill>
                  <a:srgbClr val="FFFFFF"/>
                </a:solidFill>
                <a:latin typeface="Open Sans"/>
              </a:rPr>
              <a:t> - name: Install dependencies</a:t>
            </a:r>
          </a:p>
          <a:p>
            <a:pPr>
              <a:lnSpc>
                <a:spcPts val="2005"/>
              </a:lnSpc>
            </a:pPr>
            <a:r>
              <a:rPr lang="en-US" sz="1432">
                <a:solidFill>
                  <a:srgbClr val="FFFFFF"/>
                </a:solidFill>
                <a:latin typeface="Open Sans"/>
              </a:rPr>
              <a:t> run: |</a:t>
            </a:r>
          </a:p>
          <a:p>
            <a:pPr>
              <a:lnSpc>
                <a:spcPts val="2005"/>
              </a:lnSpc>
            </a:pPr>
            <a:r>
              <a:rPr lang="en-US" sz="1432">
                <a:solidFill>
                  <a:srgbClr val="FFFFFF"/>
                </a:solidFill>
                <a:latin typeface="Open Sans"/>
              </a:rPr>
              <a:t> python -m pip install --upgrade pip</a:t>
            </a:r>
          </a:p>
          <a:p>
            <a:pPr>
              <a:lnSpc>
                <a:spcPts val="2005"/>
              </a:lnSpc>
            </a:pPr>
            <a:r>
              <a:rPr lang="en-US" sz="1432">
                <a:solidFill>
                  <a:srgbClr val="FFFFFF"/>
                </a:solidFill>
                <a:latin typeface="Open Sans"/>
              </a:rPr>
              <a:t> pip install -r requirements.txt</a:t>
            </a:r>
          </a:p>
          <a:p>
            <a:pPr>
              <a:lnSpc>
                <a:spcPts val="2005"/>
              </a:lnSpc>
            </a:pPr>
            <a:r>
              <a:rPr lang="en-US" sz="1432">
                <a:solidFill>
                  <a:srgbClr val="FFFFFF"/>
                </a:solidFill>
                <a:latin typeface="Open Sans"/>
              </a:rPr>
              <a:t> working-directory: ./app # Sesuaikan dengan direktori proyek Anda.</a:t>
            </a:r>
          </a:p>
          <a:p>
            <a:pPr>
              <a:lnSpc>
                <a:spcPts val="2005"/>
              </a:lnSpc>
            </a:pPr>
          </a:p>
          <a:p>
            <a:pPr>
              <a:lnSpc>
                <a:spcPts val="2005"/>
              </a:lnSpc>
            </a:pPr>
            <a:r>
              <a:rPr lang="en-US" sz="1432">
                <a:solidFill>
                  <a:srgbClr val="FFFFFF"/>
                </a:solidFill>
                <a:latin typeface="Open Sans"/>
              </a:rPr>
              <a:t> - name: Deploy to Production</a:t>
            </a:r>
          </a:p>
          <a:p>
            <a:pPr>
              <a:lnSpc>
                <a:spcPts val="2005"/>
              </a:lnSpc>
            </a:pPr>
            <a:r>
              <a:rPr lang="en-US" sz="1432">
                <a:solidFill>
                  <a:srgbClr val="FFFFFF"/>
                </a:solidFill>
                <a:latin typeface="Open Sans"/>
              </a:rPr>
              <a:t> run: |</a:t>
            </a:r>
          </a:p>
          <a:p>
            <a:pPr>
              <a:lnSpc>
                <a:spcPts val="2005"/>
              </a:lnSpc>
            </a:pPr>
            <a:r>
              <a:rPr lang="en-US" sz="1432">
                <a:solidFill>
                  <a:srgbClr val="FFFFFF"/>
                </a:solidFill>
                <a:latin typeface="Open Sans"/>
              </a:rPr>
              <a:t> # Tambahkan perintah untuk penyebaran ke lingkungan produksi.</a:t>
            </a:r>
          </a:p>
          <a:p>
            <a:pPr>
              <a:lnSpc>
                <a:spcPts val="2005"/>
              </a:lnSpc>
            </a:pPr>
            <a:r>
              <a:rPr lang="en-US" sz="1432">
                <a:solidFill>
                  <a:srgbClr val="FFFFFF"/>
                </a:solidFill>
                <a:latin typeface="Open Sans"/>
              </a:rPr>
              <a:t> # Misalnya, Anda dapat menggunakan Ansible, Docker, atau skrip penyebaran kustom.</a:t>
            </a:r>
          </a:p>
          <a:p>
            <a:pPr>
              <a:lnSpc>
                <a:spcPts val="2005"/>
              </a:lnSpc>
            </a:pPr>
            <a:r>
              <a:rPr lang="en-US" sz="1432">
                <a:solidFill>
                  <a:srgbClr val="FFFFFF"/>
                </a:solidFill>
                <a:latin typeface="Open Sans"/>
              </a:rPr>
              <a:t> working-directory: ./app # Sesuaikan dengan direktori proyek Anda.</a:t>
            </a:r>
          </a:p>
          <a:p>
            <a:pPr>
              <a:lnSpc>
                <a:spcPts val="2005"/>
              </a:lnSpc>
              <a:spcBef>
                <a:spcPct val="0"/>
              </a:spcBef>
            </a:pPr>
          </a:p>
        </p:txBody>
      </p:sp>
      <p:sp>
        <p:nvSpPr>
          <p:cNvPr name="AutoShape 8" id="8"/>
          <p:cNvSpPr/>
          <p:nvPr/>
        </p:nvSpPr>
        <p:spPr>
          <a:xfrm>
            <a:off x="8147548" y="3025597"/>
            <a:ext cx="0" cy="649224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87373" y="1221782"/>
            <a:ext cx="3406438"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UJIAN TENGAH SEMESTER</a:t>
            </a:r>
          </a:p>
        </p:txBody>
      </p:sp>
      <p:sp>
        <p:nvSpPr>
          <p:cNvPr name="Freeform 4" id="4"/>
          <p:cNvSpPr/>
          <p:nvPr/>
        </p:nvSpPr>
        <p:spPr>
          <a:xfrm flipH="false" flipV="false" rot="0">
            <a:off x="8600884" y="4741720"/>
            <a:ext cx="9877733" cy="9877733"/>
          </a:xfrm>
          <a:custGeom>
            <a:avLst/>
            <a:gdLst/>
            <a:ahLst/>
            <a:cxnLst/>
            <a:rect r="r" b="b" t="t" l="l"/>
            <a:pathLst>
              <a:path h="9877733" w="9877733">
                <a:moveTo>
                  <a:pt x="0" y="0"/>
                </a:moveTo>
                <a:lnTo>
                  <a:pt x="9877732" y="0"/>
                </a:lnTo>
                <a:lnTo>
                  <a:pt x="9877732" y="9877732"/>
                </a:lnTo>
                <a:lnTo>
                  <a:pt x="0" y="98777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40177" y="1028700"/>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87373" y="2604706"/>
            <a:ext cx="7356627"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C. SUMBER MATERI :</a:t>
            </a:r>
          </a:p>
        </p:txBody>
      </p:sp>
      <p:sp>
        <p:nvSpPr>
          <p:cNvPr name="Freeform 7" id="7"/>
          <p:cNvSpPr/>
          <p:nvPr/>
        </p:nvSpPr>
        <p:spPr>
          <a:xfrm flipH="false" flipV="false" rot="-5400000">
            <a:off x="2940097" y="3166482"/>
            <a:ext cx="3761520" cy="6066969"/>
          </a:xfrm>
          <a:custGeom>
            <a:avLst/>
            <a:gdLst/>
            <a:ahLst/>
            <a:cxnLst/>
            <a:rect r="r" b="b" t="t" l="l"/>
            <a:pathLst>
              <a:path h="6066969" w="3761520">
                <a:moveTo>
                  <a:pt x="0" y="0"/>
                </a:moveTo>
                <a:lnTo>
                  <a:pt x="3761521" y="0"/>
                </a:lnTo>
                <a:lnTo>
                  <a:pt x="3761521" y="6066968"/>
                </a:lnTo>
                <a:lnTo>
                  <a:pt x="0" y="6066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947443" y="4741720"/>
            <a:ext cx="365322" cy="371743"/>
          </a:xfrm>
          <a:custGeom>
            <a:avLst/>
            <a:gdLst/>
            <a:ahLst/>
            <a:cxnLst/>
            <a:rect r="r" b="b" t="t" l="l"/>
            <a:pathLst>
              <a:path h="371743" w="365322">
                <a:moveTo>
                  <a:pt x="0" y="0"/>
                </a:moveTo>
                <a:lnTo>
                  <a:pt x="365322" y="0"/>
                </a:lnTo>
                <a:lnTo>
                  <a:pt x="365322" y="371742"/>
                </a:lnTo>
                <a:lnTo>
                  <a:pt x="0" y="3717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479158" y="4713145"/>
            <a:ext cx="4683399" cy="619532"/>
          </a:xfrm>
          <a:prstGeom prst="rect">
            <a:avLst/>
          </a:prstGeom>
        </p:spPr>
        <p:txBody>
          <a:bodyPr anchor="t" rtlCol="false" tIns="0" lIns="0" bIns="0" rIns="0">
            <a:spAutoFit/>
          </a:bodyPr>
          <a:lstStyle/>
          <a:p>
            <a:pPr>
              <a:lnSpc>
                <a:spcPts val="2563"/>
              </a:lnSpc>
              <a:spcBef>
                <a:spcPct val="0"/>
              </a:spcBef>
            </a:pPr>
            <a:r>
              <a:rPr lang="en-US" sz="1831">
                <a:solidFill>
                  <a:srgbClr val="FFFFFF"/>
                </a:solidFill>
                <a:latin typeface="Open Sans"/>
              </a:rPr>
              <a:t>https://www.slideshare.net/agungsulistyan/paper-review-metodologi-testing</a:t>
            </a:r>
          </a:p>
        </p:txBody>
      </p:sp>
      <p:sp>
        <p:nvSpPr>
          <p:cNvPr name="Freeform 10" id="10"/>
          <p:cNvSpPr/>
          <p:nvPr/>
        </p:nvSpPr>
        <p:spPr>
          <a:xfrm flipH="false" flipV="false" rot="0">
            <a:off x="1947443" y="5609009"/>
            <a:ext cx="365322" cy="371743"/>
          </a:xfrm>
          <a:custGeom>
            <a:avLst/>
            <a:gdLst/>
            <a:ahLst/>
            <a:cxnLst/>
            <a:rect r="r" b="b" t="t" l="l"/>
            <a:pathLst>
              <a:path h="371743" w="365322">
                <a:moveTo>
                  <a:pt x="0" y="0"/>
                </a:moveTo>
                <a:lnTo>
                  <a:pt x="365322" y="0"/>
                </a:lnTo>
                <a:lnTo>
                  <a:pt x="365322" y="371743"/>
                </a:lnTo>
                <a:lnTo>
                  <a:pt x="0" y="3717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479158" y="5580434"/>
            <a:ext cx="4683399" cy="938265"/>
          </a:xfrm>
          <a:prstGeom prst="rect">
            <a:avLst/>
          </a:prstGeom>
        </p:spPr>
        <p:txBody>
          <a:bodyPr anchor="t" rtlCol="false" tIns="0" lIns="0" bIns="0" rIns="0">
            <a:spAutoFit/>
          </a:bodyPr>
          <a:lstStyle/>
          <a:p>
            <a:pPr>
              <a:lnSpc>
                <a:spcPts val="2563"/>
              </a:lnSpc>
              <a:spcBef>
                <a:spcPct val="0"/>
              </a:spcBef>
            </a:pPr>
            <a:r>
              <a:rPr lang="en-US" sz="1831">
                <a:solidFill>
                  <a:srgbClr val="FFFFFF"/>
                </a:solidFill>
                <a:latin typeface="Open Sans"/>
              </a:rPr>
              <a:t>https://magdalena.staff.telkomuniversity.ac.id/files/2017/09/Week-06-20170213-White-Box-Testing-Bagian-1-Flowgraph.pdf </a:t>
            </a:r>
          </a:p>
        </p:txBody>
      </p:sp>
      <p:sp>
        <p:nvSpPr>
          <p:cNvPr name="Freeform 12" id="12"/>
          <p:cNvSpPr/>
          <p:nvPr/>
        </p:nvSpPr>
        <p:spPr>
          <a:xfrm flipH="false" flipV="false" rot="0">
            <a:off x="1947443" y="6794924"/>
            <a:ext cx="365322" cy="371743"/>
          </a:xfrm>
          <a:custGeom>
            <a:avLst/>
            <a:gdLst/>
            <a:ahLst/>
            <a:cxnLst/>
            <a:rect r="r" b="b" t="t" l="l"/>
            <a:pathLst>
              <a:path h="371743" w="365322">
                <a:moveTo>
                  <a:pt x="0" y="0"/>
                </a:moveTo>
                <a:lnTo>
                  <a:pt x="365322" y="0"/>
                </a:lnTo>
                <a:lnTo>
                  <a:pt x="365322" y="371742"/>
                </a:lnTo>
                <a:lnTo>
                  <a:pt x="0" y="3717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2479158" y="6766349"/>
            <a:ext cx="4683399" cy="619532"/>
          </a:xfrm>
          <a:prstGeom prst="rect">
            <a:avLst/>
          </a:prstGeom>
        </p:spPr>
        <p:txBody>
          <a:bodyPr anchor="t" rtlCol="false" tIns="0" lIns="0" bIns="0" rIns="0">
            <a:spAutoFit/>
          </a:bodyPr>
          <a:lstStyle/>
          <a:p>
            <a:pPr>
              <a:lnSpc>
                <a:spcPts val="2563"/>
              </a:lnSpc>
              <a:spcBef>
                <a:spcPct val="0"/>
              </a:spcBef>
            </a:pPr>
            <a:r>
              <a:rPr lang="en-US" sz="1831">
                <a:solidFill>
                  <a:srgbClr val="FFFFFF"/>
                </a:solidFill>
                <a:latin typeface="Open Sans"/>
              </a:rPr>
              <a:t>https://journal.uii.ac.id/AUTOMATA/article/download/17367/10898/45619</a:t>
            </a:r>
          </a:p>
        </p:txBody>
      </p:sp>
      <p:sp>
        <p:nvSpPr>
          <p:cNvPr name="Freeform 14" id="14"/>
          <p:cNvSpPr/>
          <p:nvPr/>
        </p:nvSpPr>
        <p:spPr>
          <a:xfrm flipH="false" flipV="false" rot="0">
            <a:off x="10925063" y="6518699"/>
            <a:ext cx="365322" cy="371743"/>
          </a:xfrm>
          <a:custGeom>
            <a:avLst/>
            <a:gdLst/>
            <a:ahLst/>
            <a:cxnLst/>
            <a:rect r="r" b="b" t="t" l="l"/>
            <a:pathLst>
              <a:path h="371743" w="365322">
                <a:moveTo>
                  <a:pt x="0" y="0"/>
                </a:moveTo>
                <a:lnTo>
                  <a:pt x="365322" y="0"/>
                </a:lnTo>
                <a:lnTo>
                  <a:pt x="365322" y="371742"/>
                </a:lnTo>
                <a:lnTo>
                  <a:pt x="0" y="3717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1456778" y="6490124"/>
            <a:ext cx="4683399" cy="300799"/>
          </a:xfrm>
          <a:prstGeom prst="rect">
            <a:avLst/>
          </a:prstGeom>
        </p:spPr>
        <p:txBody>
          <a:bodyPr anchor="t" rtlCol="false" tIns="0" lIns="0" bIns="0" rIns="0">
            <a:spAutoFit/>
          </a:bodyPr>
          <a:lstStyle/>
          <a:p>
            <a:pPr>
              <a:lnSpc>
                <a:spcPts val="2563"/>
              </a:lnSpc>
              <a:spcBef>
                <a:spcPct val="0"/>
              </a:spcBef>
            </a:pPr>
            <a:r>
              <a:rPr lang="en-US" sz="1831">
                <a:solidFill>
                  <a:srgbClr val="FFFFFF"/>
                </a:solidFill>
                <a:latin typeface="Open Sans"/>
              </a:rPr>
              <a:t>https://slideplayer.info/slide/2323715/ </a:t>
            </a:r>
          </a:p>
        </p:txBody>
      </p:sp>
      <p:sp>
        <p:nvSpPr>
          <p:cNvPr name="Freeform 16" id="16"/>
          <p:cNvSpPr/>
          <p:nvPr/>
        </p:nvSpPr>
        <p:spPr>
          <a:xfrm flipH="false" flipV="false" rot="0">
            <a:off x="10925063" y="7219263"/>
            <a:ext cx="365322" cy="371743"/>
          </a:xfrm>
          <a:custGeom>
            <a:avLst/>
            <a:gdLst/>
            <a:ahLst/>
            <a:cxnLst/>
            <a:rect r="r" b="b" t="t" l="l"/>
            <a:pathLst>
              <a:path h="371743" w="365322">
                <a:moveTo>
                  <a:pt x="0" y="0"/>
                </a:moveTo>
                <a:lnTo>
                  <a:pt x="365322" y="0"/>
                </a:lnTo>
                <a:lnTo>
                  <a:pt x="365322" y="371742"/>
                </a:lnTo>
                <a:lnTo>
                  <a:pt x="0" y="3717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1456778" y="7190688"/>
            <a:ext cx="4683399" cy="619532"/>
          </a:xfrm>
          <a:prstGeom prst="rect">
            <a:avLst/>
          </a:prstGeom>
        </p:spPr>
        <p:txBody>
          <a:bodyPr anchor="t" rtlCol="false" tIns="0" lIns="0" bIns="0" rIns="0">
            <a:spAutoFit/>
          </a:bodyPr>
          <a:lstStyle/>
          <a:p>
            <a:pPr>
              <a:lnSpc>
                <a:spcPts val="2563"/>
              </a:lnSpc>
              <a:spcBef>
                <a:spcPct val="0"/>
              </a:spcBef>
            </a:pPr>
            <a:r>
              <a:rPr lang="en-US" sz="1831">
                <a:solidFill>
                  <a:srgbClr val="FFFFFF"/>
                </a:solidFill>
                <a:latin typeface="Open Sans"/>
              </a:rPr>
              <a:t>https://folarium.co.id/id/blogs/teknik-tools-dan-pentingnya-unit-testing-pada-software</a:t>
            </a:r>
          </a:p>
        </p:txBody>
      </p:sp>
      <p:sp>
        <p:nvSpPr>
          <p:cNvPr name="Freeform 18" id="18"/>
          <p:cNvSpPr/>
          <p:nvPr/>
        </p:nvSpPr>
        <p:spPr>
          <a:xfrm flipH="false" flipV="false" rot="0">
            <a:off x="10925063" y="8143595"/>
            <a:ext cx="365322" cy="371743"/>
          </a:xfrm>
          <a:custGeom>
            <a:avLst/>
            <a:gdLst/>
            <a:ahLst/>
            <a:cxnLst/>
            <a:rect r="r" b="b" t="t" l="l"/>
            <a:pathLst>
              <a:path h="371743" w="365322">
                <a:moveTo>
                  <a:pt x="0" y="0"/>
                </a:moveTo>
                <a:lnTo>
                  <a:pt x="365322" y="0"/>
                </a:lnTo>
                <a:lnTo>
                  <a:pt x="365322" y="371742"/>
                </a:lnTo>
                <a:lnTo>
                  <a:pt x="0" y="3717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11456778" y="8115020"/>
            <a:ext cx="4683399" cy="619532"/>
          </a:xfrm>
          <a:prstGeom prst="rect">
            <a:avLst/>
          </a:prstGeom>
        </p:spPr>
        <p:txBody>
          <a:bodyPr anchor="t" rtlCol="false" tIns="0" lIns="0" bIns="0" rIns="0">
            <a:spAutoFit/>
          </a:bodyPr>
          <a:lstStyle/>
          <a:p>
            <a:pPr>
              <a:lnSpc>
                <a:spcPts val="2563"/>
              </a:lnSpc>
              <a:spcBef>
                <a:spcPct val="0"/>
              </a:spcBef>
            </a:pPr>
            <a:r>
              <a:rPr lang="en-US" sz="1831">
                <a:solidFill>
                  <a:srgbClr val="FFFFFF"/>
                </a:solidFill>
                <a:latin typeface="Open Sans"/>
              </a:rPr>
              <a:t>https://www.dicoding.com/blog/apa-itu-ci-cd/#Apa%20ITU%20CI/CD?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87373" y="1221782"/>
            <a:ext cx="2948114"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UJIAN TENGAH SEMESTER</a:t>
            </a:r>
          </a:p>
        </p:txBody>
      </p:sp>
      <p:sp>
        <p:nvSpPr>
          <p:cNvPr name="Freeform 5" id="5"/>
          <p:cNvSpPr/>
          <p:nvPr/>
        </p:nvSpPr>
        <p:spPr>
          <a:xfrm flipH="false" flipV="false" rot="0">
            <a:off x="14923308" y="-1307292"/>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526091" y="3751666"/>
            <a:ext cx="13235817" cy="2067224"/>
          </a:xfrm>
          <a:prstGeom prst="rect">
            <a:avLst/>
          </a:prstGeom>
        </p:spPr>
        <p:txBody>
          <a:bodyPr anchor="t" rtlCol="false" tIns="0" lIns="0" bIns="0" rIns="0">
            <a:spAutoFit/>
          </a:bodyPr>
          <a:lstStyle/>
          <a:p>
            <a:pPr algn="ctr">
              <a:lnSpc>
                <a:spcPts val="15976"/>
              </a:lnSpc>
              <a:spcBef>
                <a:spcPct val="0"/>
              </a:spcBef>
            </a:pPr>
            <a:r>
              <a:rPr lang="en-US" sz="11411">
                <a:solidFill>
                  <a:srgbClr val="FFFFFF"/>
                </a:solidFill>
                <a:latin typeface="Poppins Ultra-Bold"/>
              </a:rPr>
              <a:t>Thank You</a:t>
            </a:r>
          </a:p>
        </p:txBody>
      </p:sp>
      <p:sp>
        <p:nvSpPr>
          <p:cNvPr name="TextBox 7" id="7"/>
          <p:cNvSpPr txBox="true"/>
          <p:nvPr/>
        </p:nvSpPr>
        <p:spPr>
          <a:xfrm rot="0">
            <a:off x="4735488" y="5912111"/>
            <a:ext cx="8817024" cy="289848"/>
          </a:xfrm>
          <a:prstGeom prst="rect">
            <a:avLst/>
          </a:prstGeom>
        </p:spPr>
        <p:txBody>
          <a:bodyPr anchor="t" rtlCol="false" tIns="0" lIns="0" bIns="0" rIns="0">
            <a:spAutoFit/>
          </a:bodyPr>
          <a:lstStyle/>
          <a:p>
            <a:pPr algn="ctr">
              <a:lnSpc>
                <a:spcPts val="2466"/>
              </a:lnSpc>
              <a:spcBef>
                <a:spcPct val="0"/>
              </a:spcBef>
            </a:pPr>
            <a:r>
              <a:rPr lang="en-US" sz="1761" spc="1076">
                <a:solidFill>
                  <a:srgbClr val="F66E1A"/>
                </a:solidFill>
                <a:latin typeface="Open Sans"/>
              </a:rPr>
              <a:t>TESTING DAN QA PERANGKAT LUNAK</a:t>
            </a:r>
          </a:p>
        </p:txBody>
      </p:sp>
      <p:sp>
        <p:nvSpPr>
          <p:cNvPr name="Freeform 8" id="8"/>
          <p:cNvSpPr/>
          <p:nvPr/>
        </p:nvSpPr>
        <p:spPr>
          <a:xfrm flipH="false" flipV="false" rot="0">
            <a:off x="-1307292" y="6922308"/>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2856594" y="1028700"/>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5465163" y="377629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039570" y="7866464"/>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2229345" y="591720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018106" y="3389644"/>
            <a:ext cx="12251789" cy="3853744"/>
          </a:xfrm>
          <a:custGeom>
            <a:avLst/>
            <a:gdLst/>
            <a:ahLst/>
            <a:cxnLst/>
            <a:rect r="r" b="b" t="t" l="l"/>
            <a:pathLst>
              <a:path h="3853744" w="12251789">
                <a:moveTo>
                  <a:pt x="0" y="0"/>
                </a:moveTo>
                <a:lnTo>
                  <a:pt x="12251788" y="0"/>
                </a:lnTo>
                <a:lnTo>
                  <a:pt x="12251788" y="3853745"/>
                </a:lnTo>
                <a:lnTo>
                  <a:pt x="0" y="38537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87373" y="1221782"/>
            <a:ext cx="3000308"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UJIAN TENGAH SEMESTER</a:t>
            </a:r>
          </a:p>
        </p:txBody>
      </p:sp>
      <p:sp>
        <p:nvSpPr>
          <p:cNvPr name="TextBox 6" id="6"/>
          <p:cNvSpPr txBox="true"/>
          <p:nvPr/>
        </p:nvSpPr>
        <p:spPr>
          <a:xfrm rot="0">
            <a:off x="4787681" y="4389624"/>
            <a:ext cx="8712637" cy="1598178"/>
          </a:xfrm>
          <a:prstGeom prst="rect">
            <a:avLst/>
          </a:prstGeom>
        </p:spPr>
        <p:txBody>
          <a:bodyPr anchor="t" rtlCol="false" tIns="0" lIns="0" bIns="0" rIns="0">
            <a:spAutoFit/>
          </a:bodyPr>
          <a:lstStyle/>
          <a:p>
            <a:pPr algn="ctr">
              <a:lnSpc>
                <a:spcPts val="6411"/>
              </a:lnSpc>
              <a:spcBef>
                <a:spcPct val="0"/>
              </a:spcBef>
            </a:pPr>
            <a:r>
              <a:rPr lang="en-US" sz="4579">
                <a:solidFill>
                  <a:srgbClr val="FFFFFF"/>
                </a:solidFill>
                <a:latin typeface="Open Sans Bold Italics"/>
              </a:rPr>
              <a:t>A. whitebox testing dan unit test</a:t>
            </a:r>
          </a:p>
        </p:txBody>
      </p:sp>
      <p:sp>
        <p:nvSpPr>
          <p:cNvPr name="Freeform 7" id="7"/>
          <p:cNvSpPr/>
          <p:nvPr/>
        </p:nvSpPr>
        <p:spPr>
          <a:xfrm flipH="false" flipV="false" rot="0">
            <a:off x="2236568" y="7523503"/>
            <a:ext cx="1095091" cy="1095091"/>
          </a:xfrm>
          <a:custGeom>
            <a:avLst/>
            <a:gdLst/>
            <a:ahLst/>
            <a:cxnLst/>
            <a:rect r="r" b="b" t="t" l="l"/>
            <a:pathLst>
              <a:path h="1095091" w="1095091">
                <a:moveTo>
                  <a:pt x="0" y="0"/>
                </a:moveTo>
                <a:lnTo>
                  <a:pt x="1095090" y="0"/>
                </a:lnTo>
                <a:lnTo>
                  <a:pt x="1095090" y="1095091"/>
                </a:lnTo>
                <a:lnTo>
                  <a:pt x="0" y="1095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43076" y="5928923"/>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00000">
            <a:off x="14956342" y="2014899"/>
            <a:ext cx="1095091" cy="1095091"/>
          </a:xfrm>
          <a:custGeom>
            <a:avLst/>
            <a:gdLst/>
            <a:ahLst/>
            <a:cxnLst/>
            <a:rect r="r" b="b" t="t" l="l"/>
            <a:pathLst>
              <a:path h="1095091" w="1095091">
                <a:moveTo>
                  <a:pt x="0" y="0"/>
                </a:moveTo>
                <a:lnTo>
                  <a:pt x="1095090" y="0"/>
                </a:lnTo>
                <a:lnTo>
                  <a:pt x="1095090" y="1095090"/>
                </a:lnTo>
                <a:lnTo>
                  <a:pt x="0" y="1095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6051432" y="4111077"/>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1787" y="5143500"/>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1787373" y="1992928"/>
            <a:ext cx="6729803" cy="6729776"/>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7590" b="-7590"/>
              </a:stretch>
            </a:blipFill>
          </p:spPr>
        </p:sp>
      </p:grpSp>
      <p:sp>
        <p:nvSpPr>
          <p:cNvPr name="TextBox 6" id="6"/>
          <p:cNvSpPr txBox="true"/>
          <p:nvPr/>
        </p:nvSpPr>
        <p:spPr>
          <a:xfrm rot="0">
            <a:off x="1787373" y="1221782"/>
            <a:ext cx="3656947"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UJIAN TENGAH SEMESTER (BAGIAN A)</a:t>
            </a:r>
          </a:p>
        </p:txBody>
      </p:sp>
      <p:sp>
        <p:nvSpPr>
          <p:cNvPr name="Freeform 7" id="7"/>
          <p:cNvSpPr/>
          <p:nvPr/>
        </p:nvSpPr>
        <p:spPr>
          <a:xfrm flipH="false" flipV="false" rot="0">
            <a:off x="6907080" y="2262034"/>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0004910" y="2204884"/>
            <a:ext cx="6726842"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White Box Testing</a:t>
            </a:r>
          </a:p>
        </p:txBody>
      </p:sp>
      <p:sp>
        <p:nvSpPr>
          <p:cNvPr name="TextBox 9" id="9"/>
          <p:cNvSpPr txBox="true"/>
          <p:nvPr/>
        </p:nvSpPr>
        <p:spPr>
          <a:xfrm rot="0">
            <a:off x="10004910" y="3460856"/>
            <a:ext cx="6496040" cy="2715895"/>
          </a:xfrm>
          <a:prstGeom prst="rect">
            <a:avLst/>
          </a:prstGeom>
        </p:spPr>
        <p:txBody>
          <a:bodyPr anchor="t" rtlCol="false" tIns="0" lIns="0" bIns="0" rIns="0">
            <a:spAutoFit/>
          </a:bodyPr>
          <a:lstStyle/>
          <a:p>
            <a:pPr>
              <a:lnSpc>
                <a:spcPts val="3079"/>
              </a:lnSpc>
              <a:spcBef>
                <a:spcPct val="0"/>
              </a:spcBef>
            </a:pPr>
            <a:r>
              <a:rPr lang="en-US" sz="2199">
                <a:solidFill>
                  <a:srgbClr val="171616"/>
                </a:solidFill>
                <a:latin typeface="Open Sans"/>
              </a:rPr>
              <a:t>White Box Testing adalah metode desain uji kasus yang menggunakan struktur kontrol dari desain procedural untuk membuat test case. White box testing dapat mengungkapkan kesalahan implementasi seperti manajemen kunci yang buruk dengan menganalisis kerja internal dan struktur dari software.</a:t>
            </a:r>
          </a:p>
        </p:txBody>
      </p:sp>
      <p:sp>
        <p:nvSpPr>
          <p:cNvPr name="TextBox 10" id="10"/>
          <p:cNvSpPr txBox="true"/>
          <p:nvPr/>
        </p:nvSpPr>
        <p:spPr>
          <a:xfrm rot="0">
            <a:off x="10004910" y="6546118"/>
            <a:ext cx="6496040" cy="1749425"/>
          </a:xfrm>
          <a:prstGeom prst="rect">
            <a:avLst/>
          </a:prstGeom>
        </p:spPr>
        <p:txBody>
          <a:bodyPr anchor="t" rtlCol="false" tIns="0" lIns="0" bIns="0" rIns="0">
            <a:spAutoFit/>
          </a:bodyPr>
          <a:lstStyle/>
          <a:p>
            <a:pPr>
              <a:lnSpc>
                <a:spcPts val="2799"/>
              </a:lnSpc>
              <a:spcBef>
                <a:spcPct val="0"/>
              </a:spcBef>
            </a:pPr>
            <a:r>
              <a:rPr lang="en-US" sz="1999">
                <a:solidFill>
                  <a:srgbClr val="171616"/>
                </a:solidFill>
                <a:latin typeface="Open Sans"/>
              </a:rPr>
              <a:t>Pengujian white box berlaku pada saat integrasi, satuan dari tingkat sistem dari proses pengujian perangkat lunak. Dalam pengujian white box penguji perlu melihat kedalam sumber kode dan mengetahui unit kode jika berperilaku tidak semestinya.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87373" y="1221782"/>
            <a:ext cx="3160862"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UJIAN TENGAH SEMESTER (BAGIAN A)</a:t>
            </a:r>
          </a:p>
        </p:txBody>
      </p:sp>
      <p:sp>
        <p:nvSpPr>
          <p:cNvPr name="Freeform 4" id="4"/>
          <p:cNvSpPr/>
          <p:nvPr/>
        </p:nvSpPr>
        <p:spPr>
          <a:xfrm flipH="false" flipV="false" rot="0">
            <a:off x="9272101" y="-3152044"/>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7663936" y="1028700"/>
            <a:ext cx="4567887" cy="4567887"/>
            <a:chOff x="0" y="0"/>
            <a:chExt cx="6350000" cy="6350000"/>
          </a:xfrm>
        </p:grpSpPr>
        <p:sp>
          <p:nvSpPr>
            <p:cNvPr name="Freeform 6" id="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0" t="-1747" r="0" b="-1747"/>
              </a:stretch>
            </a:blipFill>
          </p:spPr>
        </p:sp>
      </p:grpSp>
      <p:grpSp>
        <p:nvGrpSpPr>
          <p:cNvPr name="Group 7" id="7"/>
          <p:cNvGrpSpPr>
            <a:grpSpLocks noChangeAspect="true"/>
          </p:cNvGrpSpPr>
          <p:nvPr/>
        </p:nvGrpSpPr>
        <p:grpSpPr>
          <a:xfrm rot="0">
            <a:off x="12691413" y="1028700"/>
            <a:ext cx="4567887" cy="4567887"/>
            <a:chOff x="0" y="0"/>
            <a:chExt cx="6350000" cy="6350000"/>
          </a:xfrm>
        </p:grpSpPr>
        <p:sp>
          <p:nvSpPr>
            <p:cNvPr name="Freeform 8" id="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12735" t="-12723" r="-10" b="0"/>
              </a:stretch>
            </a:blipFill>
          </p:spPr>
        </p:sp>
      </p:grpSp>
      <p:sp>
        <p:nvSpPr>
          <p:cNvPr name="TextBox 9" id="9"/>
          <p:cNvSpPr txBox="true"/>
          <p:nvPr/>
        </p:nvSpPr>
        <p:spPr>
          <a:xfrm rot="0">
            <a:off x="1875090" y="7174722"/>
            <a:ext cx="3967729" cy="1092835"/>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171616"/>
                </a:solidFill>
                <a:latin typeface="Open Sans"/>
              </a:rPr>
              <a:t>Requirement </a:t>
            </a:r>
          </a:p>
          <a:p>
            <a:pPr marL="345439" indent="-172720" lvl="1">
              <a:lnSpc>
                <a:spcPts val="2239"/>
              </a:lnSpc>
              <a:buFont typeface="Arial"/>
              <a:buChar char="•"/>
            </a:pPr>
            <a:r>
              <a:rPr lang="en-US" sz="1599">
                <a:solidFill>
                  <a:srgbClr val="171616"/>
                </a:solidFill>
                <a:latin typeface="Open Sans"/>
              </a:rPr>
              <a:t>Functional spesification</a:t>
            </a:r>
          </a:p>
          <a:p>
            <a:pPr marL="345439" indent="-172720" lvl="1">
              <a:lnSpc>
                <a:spcPts val="2239"/>
              </a:lnSpc>
              <a:buFont typeface="Arial"/>
              <a:buChar char="•"/>
            </a:pPr>
            <a:r>
              <a:rPr lang="en-US" sz="1599">
                <a:solidFill>
                  <a:srgbClr val="171616"/>
                </a:solidFill>
                <a:latin typeface="Open Sans"/>
              </a:rPr>
              <a:t>Detailed designing of documents </a:t>
            </a:r>
          </a:p>
          <a:p>
            <a:pPr marL="345439" indent="-172720" lvl="1">
              <a:lnSpc>
                <a:spcPts val="2239"/>
              </a:lnSpc>
              <a:buFont typeface="Arial"/>
              <a:buChar char="•"/>
            </a:pPr>
            <a:r>
              <a:rPr lang="en-US" sz="1599">
                <a:solidFill>
                  <a:srgbClr val="171616"/>
                </a:solidFill>
                <a:latin typeface="Open Sans"/>
              </a:rPr>
              <a:t>Proper source code </a:t>
            </a:r>
          </a:p>
        </p:txBody>
      </p:sp>
      <p:sp>
        <p:nvSpPr>
          <p:cNvPr name="TextBox 10" id="10"/>
          <p:cNvSpPr txBox="true"/>
          <p:nvPr/>
        </p:nvSpPr>
        <p:spPr>
          <a:xfrm rot="0">
            <a:off x="1875090" y="6541997"/>
            <a:ext cx="3216331" cy="358775"/>
          </a:xfrm>
          <a:prstGeom prst="rect">
            <a:avLst/>
          </a:prstGeom>
        </p:spPr>
        <p:txBody>
          <a:bodyPr anchor="t" rtlCol="false" tIns="0" lIns="0" bIns="0" rIns="0">
            <a:spAutoFit/>
          </a:bodyPr>
          <a:lstStyle/>
          <a:p>
            <a:pPr>
              <a:lnSpc>
                <a:spcPts val="2799"/>
              </a:lnSpc>
            </a:pPr>
            <a:r>
              <a:rPr lang="en-US" sz="1999">
                <a:solidFill>
                  <a:srgbClr val="F66E1A"/>
                </a:solidFill>
                <a:latin typeface="Poppins Bold"/>
              </a:rPr>
              <a:t>Input</a:t>
            </a:r>
          </a:p>
        </p:txBody>
      </p:sp>
      <p:sp>
        <p:nvSpPr>
          <p:cNvPr name="TextBox 11" id="11"/>
          <p:cNvSpPr txBox="true"/>
          <p:nvPr/>
        </p:nvSpPr>
        <p:spPr>
          <a:xfrm rot="0">
            <a:off x="6526600" y="7289842"/>
            <a:ext cx="5816499" cy="816610"/>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171616"/>
                </a:solidFill>
                <a:latin typeface="Open Sans"/>
              </a:rPr>
              <a:t>Perform risk analysis to guide whole testing process </a:t>
            </a:r>
          </a:p>
          <a:p>
            <a:pPr marL="345439" indent="-172720" lvl="1">
              <a:lnSpc>
                <a:spcPts val="2239"/>
              </a:lnSpc>
              <a:buFont typeface="Arial"/>
              <a:buChar char="•"/>
            </a:pPr>
            <a:r>
              <a:rPr lang="en-US" sz="1599">
                <a:solidFill>
                  <a:srgbClr val="171616"/>
                </a:solidFill>
                <a:latin typeface="Open Sans"/>
              </a:rPr>
              <a:t>Proper test plan </a:t>
            </a:r>
          </a:p>
          <a:p>
            <a:pPr marL="345439" indent="-172720" lvl="1">
              <a:lnSpc>
                <a:spcPts val="2239"/>
              </a:lnSpc>
              <a:buFont typeface="Arial"/>
              <a:buChar char="•"/>
            </a:pPr>
            <a:r>
              <a:rPr lang="en-US" sz="1599">
                <a:solidFill>
                  <a:srgbClr val="171616"/>
                </a:solidFill>
                <a:latin typeface="Open Sans"/>
              </a:rPr>
              <a:t>Execute test cases and communicate results</a:t>
            </a:r>
          </a:p>
        </p:txBody>
      </p:sp>
      <p:sp>
        <p:nvSpPr>
          <p:cNvPr name="TextBox 12" id="12"/>
          <p:cNvSpPr txBox="true"/>
          <p:nvPr/>
        </p:nvSpPr>
        <p:spPr>
          <a:xfrm rot="0">
            <a:off x="6767204" y="6342792"/>
            <a:ext cx="4473193" cy="711200"/>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Poppins Bold"/>
              </a:rPr>
              <a:t>Processing Unit (Analyzing internal working only) </a:t>
            </a:r>
          </a:p>
        </p:txBody>
      </p:sp>
      <p:sp>
        <p:nvSpPr>
          <p:cNvPr name="TextBox 13" id="13"/>
          <p:cNvSpPr txBox="true"/>
          <p:nvPr/>
        </p:nvSpPr>
        <p:spPr>
          <a:xfrm rot="0">
            <a:off x="13589748" y="7427955"/>
            <a:ext cx="4430920" cy="540385"/>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171616"/>
                </a:solidFill>
                <a:latin typeface="Open Sans"/>
              </a:rPr>
              <a:t>Test cases document and result </a:t>
            </a:r>
          </a:p>
          <a:p>
            <a:pPr marL="345439" indent="-172720" lvl="1">
              <a:lnSpc>
                <a:spcPts val="2239"/>
              </a:lnSpc>
              <a:buFont typeface="Arial"/>
              <a:buChar char="•"/>
            </a:pPr>
            <a:r>
              <a:rPr lang="en-US" sz="1599">
                <a:solidFill>
                  <a:srgbClr val="171616"/>
                </a:solidFill>
                <a:latin typeface="Open Sans"/>
              </a:rPr>
              <a:t>Acceptance test document</a:t>
            </a:r>
          </a:p>
        </p:txBody>
      </p:sp>
      <p:sp>
        <p:nvSpPr>
          <p:cNvPr name="TextBox 14" id="14"/>
          <p:cNvSpPr txBox="true"/>
          <p:nvPr/>
        </p:nvSpPr>
        <p:spPr>
          <a:xfrm rot="0">
            <a:off x="13589748" y="6342792"/>
            <a:ext cx="3216331" cy="711200"/>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Poppins Bold"/>
              </a:rPr>
              <a:t>Output (Prepare final report)</a:t>
            </a:r>
          </a:p>
        </p:txBody>
      </p:sp>
      <p:sp>
        <p:nvSpPr>
          <p:cNvPr name="Freeform 15" id="15"/>
          <p:cNvSpPr/>
          <p:nvPr/>
        </p:nvSpPr>
        <p:spPr>
          <a:xfrm flipH="false" flipV="false" rot="0">
            <a:off x="7187969" y="3851482"/>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6783333" y="3851482"/>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787373" y="3794332"/>
            <a:ext cx="5090895"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Proses White Box Testing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574884" y="-944599"/>
            <a:ext cx="13249032" cy="6624516"/>
            <a:chOff x="0" y="0"/>
            <a:chExt cx="6662420" cy="3331210"/>
          </a:xfrm>
        </p:grpSpPr>
        <p:sp>
          <p:nvSpPr>
            <p:cNvPr name="Freeform 4" id="4"/>
            <p:cNvSpPr/>
            <p:nvPr/>
          </p:nvSpPr>
          <p:spPr>
            <a:xfrm flipH="false" flipV="false" rot="0">
              <a:off x="0" y="0"/>
              <a:ext cx="6662420" cy="3331210"/>
            </a:xfrm>
            <a:custGeom>
              <a:avLst/>
              <a:gdLst/>
              <a:ahLst/>
              <a:cxnLst/>
              <a:rect r="r" b="b" t="t" l="l"/>
              <a:pathLst>
                <a:path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4"/>
              <a:stretch>
                <a:fillRect l="0" t="-14594" r="0" b="-85405"/>
              </a:stretch>
            </a:blipFill>
          </p:spPr>
        </p:sp>
      </p:grpSp>
      <p:sp>
        <p:nvSpPr>
          <p:cNvPr name="Freeform 5" id="5"/>
          <p:cNvSpPr/>
          <p:nvPr/>
        </p:nvSpPr>
        <p:spPr>
          <a:xfrm flipH="false" flipV="false" rot="0">
            <a:off x="1465700" y="4284474"/>
            <a:ext cx="15356599" cy="15356599"/>
          </a:xfrm>
          <a:custGeom>
            <a:avLst/>
            <a:gdLst/>
            <a:ahLst/>
            <a:cxnLst/>
            <a:rect r="r" b="b" t="t" l="l"/>
            <a:pathLst>
              <a:path h="15356599" w="15356599">
                <a:moveTo>
                  <a:pt x="0" y="0"/>
                </a:moveTo>
                <a:lnTo>
                  <a:pt x="15356600" y="0"/>
                </a:lnTo>
                <a:lnTo>
                  <a:pt x="15356600" y="15356599"/>
                </a:lnTo>
                <a:lnTo>
                  <a:pt x="0" y="15356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989943" y="4191567"/>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346124" y="4191567"/>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4320237" y="5919513"/>
            <a:ext cx="9647527" cy="904875"/>
          </a:xfrm>
          <a:prstGeom prst="rect">
            <a:avLst/>
          </a:prstGeom>
        </p:spPr>
        <p:txBody>
          <a:bodyPr anchor="t" rtlCol="false" tIns="0" lIns="0" bIns="0" rIns="0">
            <a:spAutoFit/>
          </a:bodyPr>
          <a:lstStyle/>
          <a:p>
            <a:pPr algn="ctr">
              <a:lnSpc>
                <a:spcPts val="6720"/>
              </a:lnSpc>
            </a:pPr>
            <a:r>
              <a:rPr lang="en-US" sz="5600">
                <a:solidFill>
                  <a:srgbClr val="FFFFFF"/>
                </a:solidFill>
                <a:latin typeface="Poppins Bold"/>
              </a:rPr>
              <a:t>Unit Testing</a:t>
            </a:r>
          </a:p>
        </p:txBody>
      </p:sp>
      <p:sp>
        <p:nvSpPr>
          <p:cNvPr name="TextBox 9" id="9"/>
          <p:cNvSpPr txBox="true"/>
          <p:nvPr/>
        </p:nvSpPr>
        <p:spPr>
          <a:xfrm rot="0">
            <a:off x="4579559" y="7091088"/>
            <a:ext cx="9128881" cy="1092835"/>
          </a:xfrm>
          <a:prstGeom prst="rect">
            <a:avLst/>
          </a:prstGeom>
        </p:spPr>
        <p:txBody>
          <a:bodyPr anchor="t" rtlCol="false" tIns="0" lIns="0" bIns="0" rIns="0">
            <a:spAutoFit/>
          </a:bodyPr>
          <a:lstStyle/>
          <a:p>
            <a:pPr algn="ctr">
              <a:lnSpc>
                <a:spcPts val="2239"/>
              </a:lnSpc>
              <a:spcBef>
                <a:spcPct val="0"/>
              </a:spcBef>
            </a:pPr>
            <a:r>
              <a:rPr lang="en-US" sz="1599">
                <a:solidFill>
                  <a:srgbClr val="FFFFFF"/>
                </a:solidFill>
                <a:latin typeface="Open Sans"/>
              </a:rPr>
              <a:t>Unit testing adalah teknik untuk menguji apakah kode program perangkat lunak sudah efektif dan bebas dari kesalahan. Pengujian jenis ini dapat membantu dalam menemukan kode program yang kurang efektif tersebut serta dapat mengukur seberapa efektif kode program pada pengembangan perangkat lunak tersebut.</a:t>
            </a:r>
          </a:p>
        </p:txBody>
      </p:sp>
      <p:sp>
        <p:nvSpPr>
          <p:cNvPr name="Freeform 10" id="10"/>
          <p:cNvSpPr/>
          <p:nvPr/>
        </p:nvSpPr>
        <p:spPr>
          <a:xfrm flipH="false" flipV="false" rot="0">
            <a:off x="8071816" y="8583799"/>
            <a:ext cx="2144367" cy="674501"/>
          </a:xfrm>
          <a:custGeom>
            <a:avLst/>
            <a:gdLst/>
            <a:ahLst/>
            <a:cxnLst/>
            <a:rect r="r" b="b" t="t" l="l"/>
            <a:pathLst>
              <a:path h="674501" w="2144367">
                <a:moveTo>
                  <a:pt x="0" y="0"/>
                </a:moveTo>
                <a:lnTo>
                  <a:pt x="2144368" y="0"/>
                </a:lnTo>
                <a:lnTo>
                  <a:pt x="2144368" y="674501"/>
                </a:lnTo>
                <a:lnTo>
                  <a:pt x="0" y="6745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8071816" y="8787999"/>
            <a:ext cx="2144367" cy="239548"/>
          </a:xfrm>
          <a:prstGeom prst="rect">
            <a:avLst/>
          </a:prstGeom>
        </p:spPr>
        <p:txBody>
          <a:bodyPr anchor="t" rtlCol="false" tIns="0" lIns="0" bIns="0" rIns="0">
            <a:spAutoFit/>
          </a:bodyPr>
          <a:lstStyle/>
          <a:p>
            <a:pPr algn="ctr">
              <a:lnSpc>
                <a:spcPts val="2021"/>
              </a:lnSpc>
              <a:spcBef>
                <a:spcPct val="0"/>
              </a:spcBef>
            </a:pPr>
            <a:r>
              <a:rPr lang="en-US" sz="1443">
                <a:solidFill>
                  <a:srgbClr val="F66E1A"/>
                </a:solidFill>
                <a:latin typeface="Open Sans Bold"/>
              </a:rPr>
              <a:t>READ MORE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649379" y="3017810"/>
            <a:ext cx="6397183" cy="6397183"/>
            <a:chOff x="0" y="0"/>
            <a:chExt cx="3282950" cy="3282950"/>
          </a:xfrm>
        </p:grpSpPr>
        <p:sp>
          <p:nvSpPr>
            <p:cNvPr name="Freeform 4" id="4"/>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0" t="-5889" r="-5434" b="-3271"/>
              </a:stretch>
            </a:blipFill>
          </p:spPr>
        </p:sp>
      </p:grpSp>
      <p:sp>
        <p:nvSpPr>
          <p:cNvPr name="Freeform 5" id="5"/>
          <p:cNvSpPr/>
          <p:nvPr/>
        </p:nvSpPr>
        <p:spPr>
          <a:xfrm flipH="false" flipV="false" rot="-5400000">
            <a:off x="7675601" y="4514121"/>
            <a:ext cx="3177069" cy="5124305"/>
          </a:xfrm>
          <a:custGeom>
            <a:avLst/>
            <a:gdLst/>
            <a:ahLst/>
            <a:cxnLst/>
            <a:rect r="r" b="b" t="t" l="l"/>
            <a:pathLst>
              <a:path h="5124305" w="3177069">
                <a:moveTo>
                  <a:pt x="0" y="0"/>
                </a:moveTo>
                <a:lnTo>
                  <a:pt x="3177069" y="0"/>
                </a:lnTo>
                <a:lnTo>
                  <a:pt x="3177069" y="5124305"/>
                </a:lnTo>
                <a:lnTo>
                  <a:pt x="0" y="5124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13108613" y="4514121"/>
            <a:ext cx="3177069" cy="5124305"/>
          </a:xfrm>
          <a:custGeom>
            <a:avLst/>
            <a:gdLst/>
            <a:ahLst/>
            <a:cxnLst/>
            <a:rect r="r" b="b" t="t" l="l"/>
            <a:pathLst>
              <a:path h="5124305" w="3177069">
                <a:moveTo>
                  <a:pt x="0" y="0"/>
                </a:moveTo>
                <a:lnTo>
                  <a:pt x="3177069" y="0"/>
                </a:lnTo>
                <a:lnTo>
                  <a:pt x="3177069" y="5124305"/>
                </a:lnTo>
                <a:lnTo>
                  <a:pt x="0" y="5124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296242" y="1827596"/>
            <a:ext cx="951933" cy="951933"/>
          </a:xfrm>
          <a:custGeom>
            <a:avLst/>
            <a:gdLst/>
            <a:ahLst/>
            <a:cxnLst/>
            <a:rect r="r" b="b" t="t" l="l"/>
            <a:pathLst>
              <a:path h="951933" w="951933">
                <a:moveTo>
                  <a:pt x="0" y="0"/>
                </a:moveTo>
                <a:lnTo>
                  <a:pt x="951933" y="0"/>
                </a:lnTo>
                <a:lnTo>
                  <a:pt x="951933" y="951934"/>
                </a:lnTo>
                <a:lnTo>
                  <a:pt x="0" y="951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787373" y="1221782"/>
            <a:ext cx="3119930"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UJIAN TENGAH SEMESTER (BAGIAN A)</a:t>
            </a:r>
          </a:p>
        </p:txBody>
      </p:sp>
      <p:sp>
        <p:nvSpPr>
          <p:cNvPr name="TextBox 9" id="9"/>
          <p:cNvSpPr txBox="true"/>
          <p:nvPr/>
        </p:nvSpPr>
        <p:spPr>
          <a:xfrm rot="0">
            <a:off x="7267761" y="6705198"/>
            <a:ext cx="3992750" cy="1369060"/>
          </a:xfrm>
          <a:prstGeom prst="rect">
            <a:avLst/>
          </a:prstGeom>
        </p:spPr>
        <p:txBody>
          <a:bodyPr anchor="t" rtlCol="false" tIns="0" lIns="0" bIns="0" rIns="0">
            <a:spAutoFit/>
          </a:bodyPr>
          <a:lstStyle/>
          <a:p>
            <a:pPr marL="345439" indent="-172720" lvl="1">
              <a:lnSpc>
                <a:spcPts val="2239"/>
              </a:lnSpc>
              <a:buFont typeface="Arial"/>
              <a:buChar char="•"/>
            </a:pPr>
            <a:r>
              <a:rPr lang="en-US" sz="1599">
                <a:solidFill>
                  <a:srgbClr val="FFFFFF"/>
                </a:solidFill>
                <a:latin typeface="Open Sans"/>
              </a:rPr>
              <a:t>Programmer tidak mengeksekusi unit, melainkan kode tersebut diperiksa atas kemungkinan perilaku yang mungkin timbul selama run time.</a:t>
            </a:r>
          </a:p>
          <a:p>
            <a:pPr marL="345439" indent="-172720" lvl="1">
              <a:lnSpc>
                <a:spcPts val="2239"/>
              </a:lnSpc>
              <a:buFont typeface="Arial"/>
              <a:buChar char="•"/>
            </a:pPr>
            <a:r>
              <a:rPr lang="en-US" sz="1599">
                <a:solidFill>
                  <a:srgbClr val="FFFFFF"/>
                </a:solidFill>
                <a:latin typeface="Open Sans"/>
              </a:rPr>
              <a:t>Non execution based unit testing</a:t>
            </a:r>
          </a:p>
        </p:txBody>
      </p:sp>
      <p:sp>
        <p:nvSpPr>
          <p:cNvPr name="TextBox 10" id="10"/>
          <p:cNvSpPr txBox="true"/>
          <p:nvPr/>
        </p:nvSpPr>
        <p:spPr>
          <a:xfrm rot="0">
            <a:off x="7433082" y="6159251"/>
            <a:ext cx="3264226" cy="3587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Bold"/>
              </a:rPr>
              <a:t>Static Unit Testing</a:t>
            </a:r>
          </a:p>
        </p:txBody>
      </p:sp>
      <p:sp>
        <p:nvSpPr>
          <p:cNvPr name="TextBox 11" id="11"/>
          <p:cNvSpPr txBox="true"/>
          <p:nvPr/>
        </p:nvSpPr>
        <p:spPr>
          <a:xfrm rot="0">
            <a:off x="12866094" y="6535888"/>
            <a:ext cx="3992750" cy="540385"/>
          </a:xfrm>
          <a:prstGeom prst="rect">
            <a:avLst/>
          </a:prstGeom>
        </p:spPr>
        <p:txBody>
          <a:bodyPr anchor="t" rtlCol="false" tIns="0" lIns="0" bIns="0" rIns="0">
            <a:spAutoFit/>
          </a:bodyPr>
          <a:lstStyle/>
          <a:p>
            <a:pPr>
              <a:lnSpc>
                <a:spcPts val="2239"/>
              </a:lnSpc>
            </a:pPr>
          </a:p>
          <a:p>
            <a:pPr>
              <a:lnSpc>
                <a:spcPts val="2239"/>
              </a:lnSpc>
              <a:spcBef>
                <a:spcPct val="0"/>
              </a:spcBef>
            </a:pPr>
            <a:r>
              <a:rPr lang="en-US" sz="1599">
                <a:solidFill>
                  <a:srgbClr val="FFFFFF"/>
                </a:solidFill>
                <a:latin typeface="Open Sans"/>
              </a:rPr>
              <a:t>Execution base unit testing</a:t>
            </a:r>
          </a:p>
        </p:txBody>
      </p:sp>
      <p:sp>
        <p:nvSpPr>
          <p:cNvPr name="TextBox 12" id="12"/>
          <p:cNvSpPr txBox="true"/>
          <p:nvPr/>
        </p:nvSpPr>
        <p:spPr>
          <a:xfrm rot="0">
            <a:off x="12866094" y="6159251"/>
            <a:ext cx="3264226" cy="358775"/>
          </a:xfrm>
          <a:prstGeom prst="rect">
            <a:avLst/>
          </a:prstGeom>
        </p:spPr>
        <p:txBody>
          <a:bodyPr anchor="t" rtlCol="false" tIns="0" lIns="0" bIns="0" rIns="0">
            <a:spAutoFit/>
          </a:bodyPr>
          <a:lstStyle/>
          <a:p>
            <a:pPr>
              <a:lnSpc>
                <a:spcPts val="2799"/>
              </a:lnSpc>
              <a:spcBef>
                <a:spcPct val="0"/>
              </a:spcBef>
            </a:pPr>
            <a:r>
              <a:rPr lang="en-US" sz="1999">
                <a:solidFill>
                  <a:srgbClr val="FFFFFF"/>
                </a:solidFill>
                <a:latin typeface="Poppins Bold"/>
              </a:rPr>
              <a:t>Dynamic unit testing</a:t>
            </a:r>
          </a:p>
        </p:txBody>
      </p:sp>
      <p:sp>
        <p:nvSpPr>
          <p:cNvPr name="TextBox 13" id="13"/>
          <p:cNvSpPr txBox="true"/>
          <p:nvPr/>
        </p:nvSpPr>
        <p:spPr>
          <a:xfrm rot="0">
            <a:off x="9159360" y="2808105"/>
            <a:ext cx="6970960"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Ada 2 fase unit testing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87373" y="1221782"/>
            <a:ext cx="3140878" cy="198120"/>
          </a:xfrm>
          <a:prstGeom prst="rect">
            <a:avLst/>
          </a:prstGeom>
        </p:spPr>
        <p:txBody>
          <a:bodyPr anchor="t" rtlCol="false" tIns="0" lIns="0" bIns="0" rIns="0">
            <a:spAutoFit/>
          </a:bodyPr>
          <a:lstStyle/>
          <a:p>
            <a:pPr>
              <a:lnSpc>
                <a:spcPts val="1680"/>
              </a:lnSpc>
              <a:spcBef>
                <a:spcPct val="0"/>
              </a:spcBef>
            </a:pPr>
            <a:r>
              <a:rPr lang="en-US" sz="1200">
                <a:solidFill>
                  <a:srgbClr val="171616"/>
                </a:solidFill>
                <a:latin typeface="Poppins Bold"/>
              </a:rPr>
              <a:t>UJIAN TENGAH SEMESTER (BAGIAN A)</a:t>
            </a:r>
          </a:p>
        </p:txBody>
      </p:sp>
      <p:sp>
        <p:nvSpPr>
          <p:cNvPr name="Freeform 4" id="4"/>
          <p:cNvSpPr/>
          <p:nvPr/>
        </p:nvSpPr>
        <p:spPr>
          <a:xfrm flipH="false" flipV="false" rot="0">
            <a:off x="1858259" y="4230521"/>
            <a:ext cx="1447374" cy="1447374"/>
          </a:xfrm>
          <a:custGeom>
            <a:avLst/>
            <a:gdLst/>
            <a:ahLst/>
            <a:cxnLst/>
            <a:rect r="r" b="b" t="t" l="l"/>
            <a:pathLst>
              <a:path h="1447374" w="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683318" y="4861285"/>
            <a:ext cx="4873500" cy="816610"/>
          </a:xfrm>
          <a:prstGeom prst="rect">
            <a:avLst/>
          </a:prstGeom>
        </p:spPr>
        <p:txBody>
          <a:bodyPr anchor="t" rtlCol="false" tIns="0" lIns="0" bIns="0" rIns="0">
            <a:spAutoFit/>
          </a:bodyPr>
          <a:lstStyle/>
          <a:p>
            <a:pPr>
              <a:lnSpc>
                <a:spcPts val="2239"/>
              </a:lnSpc>
            </a:pPr>
            <a:r>
              <a:rPr lang="en-US" sz="1599">
                <a:solidFill>
                  <a:srgbClr val="171616"/>
                </a:solidFill>
                <a:latin typeface="Open Sans"/>
              </a:rPr>
              <a:t>Membantu developer memahami basis kode software dan program.</a:t>
            </a:r>
          </a:p>
          <a:p>
            <a:pPr>
              <a:lnSpc>
                <a:spcPts val="2239"/>
              </a:lnSpc>
              <a:spcBef>
                <a:spcPct val="0"/>
              </a:spcBef>
            </a:pPr>
          </a:p>
        </p:txBody>
      </p:sp>
      <p:sp>
        <p:nvSpPr>
          <p:cNvPr name="TextBox 6" id="6"/>
          <p:cNvSpPr txBox="true"/>
          <p:nvPr/>
        </p:nvSpPr>
        <p:spPr>
          <a:xfrm rot="0">
            <a:off x="1980299" y="4635866"/>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01</a:t>
            </a:r>
          </a:p>
        </p:txBody>
      </p:sp>
      <p:sp>
        <p:nvSpPr>
          <p:cNvPr name="TextBox 7" id="7"/>
          <p:cNvSpPr txBox="true"/>
          <p:nvPr/>
        </p:nvSpPr>
        <p:spPr>
          <a:xfrm rot="0">
            <a:off x="3683318" y="4362816"/>
            <a:ext cx="4873500" cy="33972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Open Sans Bold"/>
              </a:rPr>
              <a:t>Basis kode</a:t>
            </a:r>
          </a:p>
        </p:txBody>
      </p:sp>
      <p:sp>
        <p:nvSpPr>
          <p:cNvPr name="Freeform 8" id="8"/>
          <p:cNvSpPr/>
          <p:nvPr/>
        </p:nvSpPr>
        <p:spPr>
          <a:xfrm flipH="false" flipV="false" rot="0">
            <a:off x="1858259" y="6860932"/>
            <a:ext cx="1447374" cy="1447374"/>
          </a:xfrm>
          <a:custGeom>
            <a:avLst/>
            <a:gdLst/>
            <a:ahLst/>
            <a:cxnLst/>
            <a:rect r="r" b="b" t="t" l="l"/>
            <a:pathLst>
              <a:path h="1447374" w="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683318" y="7491696"/>
            <a:ext cx="4873500" cy="1092835"/>
          </a:xfrm>
          <a:prstGeom prst="rect">
            <a:avLst/>
          </a:prstGeom>
        </p:spPr>
        <p:txBody>
          <a:bodyPr anchor="t" rtlCol="false" tIns="0" lIns="0" bIns="0" rIns="0">
            <a:spAutoFit/>
          </a:bodyPr>
          <a:lstStyle/>
          <a:p>
            <a:pPr>
              <a:lnSpc>
                <a:spcPts val="2239"/>
              </a:lnSpc>
            </a:pPr>
            <a:r>
              <a:rPr lang="en-US" sz="1599">
                <a:solidFill>
                  <a:srgbClr val="171616"/>
                </a:solidFill>
                <a:latin typeface="Open Sans"/>
              </a:rPr>
              <a:t>Membantu memperbaiki dan mencegah bug sejak awal siklus pengembangan perangkat lunak dan menghemat biaya.</a:t>
            </a:r>
          </a:p>
          <a:p>
            <a:pPr>
              <a:lnSpc>
                <a:spcPts val="2239"/>
              </a:lnSpc>
            </a:pPr>
          </a:p>
        </p:txBody>
      </p:sp>
      <p:sp>
        <p:nvSpPr>
          <p:cNvPr name="TextBox 10" id="10"/>
          <p:cNvSpPr txBox="true"/>
          <p:nvPr/>
        </p:nvSpPr>
        <p:spPr>
          <a:xfrm rot="0">
            <a:off x="1980299" y="7266277"/>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03</a:t>
            </a:r>
          </a:p>
        </p:txBody>
      </p:sp>
      <p:sp>
        <p:nvSpPr>
          <p:cNvPr name="TextBox 11" id="11"/>
          <p:cNvSpPr txBox="true"/>
          <p:nvPr/>
        </p:nvSpPr>
        <p:spPr>
          <a:xfrm rot="0">
            <a:off x="3683318" y="6993227"/>
            <a:ext cx="4873500" cy="33972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Open Sans Bold"/>
              </a:rPr>
              <a:t>Mencegah bug</a:t>
            </a:r>
          </a:p>
        </p:txBody>
      </p:sp>
      <p:sp>
        <p:nvSpPr>
          <p:cNvPr name="Freeform 12" id="12"/>
          <p:cNvSpPr/>
          <p:nvPr/>
        </p:nvSpPr>
        <p:spPr>
          <a:xfrm flipH="false" flipV="false" rot="0">
            <a:off x="9731182" y="4230521"/>
            <a:ext cx="1447374" cy="1447374"/>
          </a:xfrm>
          <a:custGeom>
            <a:avLst/>
            <a:gdLst/>
            <a:ahLst/>
            <a:cxnLst/>
            <a:rect r="r" b="b" t="t" l="l"/>
            <a:pathLst>
              <a:path h="1447374" w="1447374">
                <a:moveTo>
                  <a:pt x="0" y="0"/>
                </a:moveTo>
                <a:lnTo>
                  <a:pt x="1447374" y="0"/>
                </a:lnTo>
                <a:lnTo>
                  <a:pt x="1447374"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1556241" y="4861285"/>
            <a:ext cx="4873500" cy="1369060"/>
          </a:xfrm>
          <a:prstGeom prst="rect">
            <a:avLst/>
          </a:prstGeom>
        </p:spPr>
        <p:txBody>
          <a:bodyPr anchor="t" rtlCol="false" tIns="0" lIns="0" bIns="0" rIns="0">
            <a:spAutoFit/>
          </a:bodyPr>
          <a:lstStyle/>
          <a:p>
            <a:pPr>
              <a:lnSpc>
                <a:spcPts val="2239"/>
              </a:lnSpc>
            </a:pPr>
            <a:r>
              <a:rPr lang="en-US" sz="1599">
                <a:solidFill>
                  <a:srgbClr val="171616"/>
                </a:solidFill>
                <a:latin typeface="Open Sans"/>
              </a:rPr>
              <a:t>Memungkinkan developer melakukan perubahan sistem dengan cepat.  Dan memastikan setiap unit kode dalam software bisa berjalan lancar.</a:t>
            </a:r>
          </a:p>
          <a:p>
            <a:pPr>
              <a:lnSpc>
                <a:spcPts val="2239"/>
              </a:lnSpc>
            </a:pPr>
          </a:p>
          <a:p>
            <a:pPr>
              <a:lnSpc>
                <a:spcPts val="2239"/>
              </a:lnSpc>
            </a:pPr>
          </a:p>
        </p:txBody>
      </p:sp>
      <p:sp>
        <p:nvSpPr>
          <p:cNvPr name="TextBox 14" id="14"/>
          <p:cNvSpPr txBox="true"/>
          <p:nvPr/>
        </p:nvSpPr>
        <p:spPr>
          <a:xfrm rot="0">
            <a:off x="9853222" y="4635866"/>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02</a:t>
            </a:r>
          </a:p>
        </p:txBody>
      </p:sp>
      <p:sp>
        <p:nvSpPr>
          <p:cNvPr name="TextBox 15" id="15"/>
          <p:cNvSpPr txBox="true"/>
          <p:nvPr/>
        </p:nvSpPr>
        <p:spPr>
          <a:xfrm rot="0">
            <a:off x="11556241" y="4362816"/>
            <a:ext cx="4873500" cy="33972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Open Sans Bold"/>
              </a:rPr>
              <a:t>Perubahan sistem</a:t>
            </a:r>
          </a:p>
        </p:txBody>
      </p:sp>
      <p:sp>
        <p:nvSpPr>
          <p:cNvPr name="Freeform 16" id="16"/>
          <p:cNvSpPr/>
          <p:nvPr/>
        </p:nvSpPr>
        <p:spPr>
          <a:xfrm flipH="false" flipV="false" rot="0">
            <a:off x="9731182" y="6860932"/>
            <a:ext cx="1447374" cy="1447374"/>
          </a:xfrm>
          <a:custGeom>
            <a:avLst/>
            <a:gdLst/>
            <a:ahLst/>
            <a:cxnLst/>
            <a:rect r="r" b="b" t="t" l="l"/>
            <a:pathLst>
              <a:path h="1447374" w="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1556241" y="7491696"/>
            <a:ext cx="4873500" cy="264160"/>
          </a:xfrm>
          <a:prstGeom prst="rect">
            <a:avLst/>
          </a:prstGeom>
        </p:spPr>
        <p:txBody>
          <a:bodyPr anchor="t" rtlCol="false" tIns="0" lIns="0" bIns="0" rIns="0">
            <a:spAutoFit/>
          </a:bodyPr>
          <a:lstStyle/>
          <a:p>
            <a:pPr>
              <a:lnSpc>
                <a:spcPts val="2239"/>
              </a:lnSpc>
              <a:spcBef>
                <a:spcPct val="0"/>
              </a:spcBef>
            </a:pPr>
            <a:r>
              <a:rPr lang="en-US" sz="1599">
                <a:solidFill>
                  <a:srgbClr val="171616"/>
                </a:solidFill>
                <a:latin typeface="Open Sans"/>
              </a:rPr>
              <a:t>okumentasi dari suatu proyek.</a:t>
            </a:r>
          </a:p>
        </p:txBody>
      </p:sp>
      <p:sp>
        <p:nvSpPr>
          <p:cNvPr name="TextBox 18" id="18"/>
          <p:cNvSpPr txBox="true"/>
          <p:nvPr/>
        </p:nvSpPr>
        <p:spPr>
          <a:xfrm rot="0">
            <a:off x="9853222" y="7266277"/>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04</a:t>
            </a:r>
          </a:p>
        </p:txBody>
      </p:sp>
      <p:sp>
        <p:nvSpPr>
          <p:cNvPr name="TextBox 19" id="19"/>
          <p:cNvSpPr txBox="true"/>
          <p:nvPr/>
        </p:nvSpPr>
        <p:spPr>
          <a:xfrm rot="0">
            <a:off x="11556241" y="6993227"/>
            <a:ext cx="4873500" cy="339725"/>
          </a:xfrm>
          <a:prstGeom prst="rect">
            <a:avLst/>
          </a:prstGeom>
        </p:spPr>
        <p:txBody>
          <a:bodyPr anchor="t" rtlCol="false" tIns="0" lIns="0" bIns="0" rIns="0">
            <a:spAutoFit/>
          </a:bodyPr>
          <a:lstStyle/>
          <a:p>
            <a:pPr>
              <a:lnSpc>
                <a:spcPts val="2799"/>
              </a:lnSpc>
              <a:spcBef>
                <a:spcPct val="0"/>
              </a:spcBef>
            </a:pPr>
            <a:r>
              <a:rPr lang="en-US" sz="1999">
                <a:solidFill>
                  <a:srgbClr val="F66E1A"/>
                </a:solidFill>
                <a:latin typeface="Open Sans Bold"/>
              </a:rPr>
              <a:t>Dokumentasi</a:t>
            </a:r>
          </a:p>
        </p:txBody>
      </p:sp>
      <p:sp>
        <p:nvSpPr>
          <p:cNvPr name="TextBox 20" id="20"/>
          <p:cNvSpPr txBox="true"/>
          <p:nvPr/>
        </p:nvSpPr>
        <p:spPr>
          <a:xfrm rot="0">
            <a:off x="3422550" y="1920337"/>
            <a:ext cx="11442900" cy="1752600"/>
          </a:xfrm>
          <a:prstGeom prst="rect">
            <a:avLst/>
          </a:prstGeom>
        </p:spPr>
        <p:txBody>
          <a:bodyPr anchor="t" rtlCol="false" tIns="0" lIns="0" bIns="0" rIns="0">
            <a:spAutoFit/>
          </a:bodyPr>
          <a:lstStyle/>
          <a:p>
            <a:pPr algn="ctr">
              <a:lnSpc>
                <a:spcPts val="6720"/>
              </a:lnSpc>
            </a:pPr>
            <a:r>
              <a:rPr lang="en-US" sz="5600">
                <a:solidFill>
                  <a:srgbClr val="171616"/>
                </a:solidFill>
                <a:latin typeface="Poppins Bold"/>
              </a:rPr>
              <a:t>Manfaat dari unit testing antara lain: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2D7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35956" y="1991456"/>
            <a:ext cx="6304087" cy="6304087"/>
          </a:xfrm>
          <a:custGeom>
            <a:avLst/>
            <a:gdLst/>
            <a:ahLst/>
            <a:cxnLst/>
            <a:rect r="r" b="b" t="t" l="l"/>
            <a:pathLst>
              <a:path h="6304087" w="6304087">
                <a:moveTo>
                  <a:pt x="0" y="0"/>
                </a:moveTo>
                <a:lnTo>
                  <a:pt x="6304088" y="0"/>
                </a:lnTo>
                <a:lnTo>
                  <a:pt x="6304088"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87373" y="1221782"/>
            <a:ext cx="2868558"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UJIAN TENGAH SEMESTER</a:t>
            </a:r>
          </a:p>
        </p:txBody>
      </p:sp>
      <p:sp>
        <p:nvSpPr>
          <p:cNvPr name="TextBox 5" id="5"/>
          <p:cNvSpPr txBox="true"/>
          <p:nvPr/>
        </p:nvSpPr>
        <p:spPr>
          <a:xfrm rot="0">
            <a:off x="1787373" y="1934306"/>
            <a:ext cx="9592116" cy="1752600"/>
          </a:xfrm>
          <a:prstGeom prst="rect">
            <a:avLst/>
          </a:prstGeom>
        </p:spPr>
        <p:txBody>
          <a:bodyPr anchor="t" rtlCol="false" tIns="0" lIns="0" bIns="0" rIns="0">
            <a:spAutoFit/>
          </a:bodyPr>
          <a:lstStyle/>
          <a:p>
            <a:pPr>
              <a:lnSpc>
                <a:spcPts val="6720"/>
              </a:lnSpc>
            </a:pPr>
            <a:r>
              <a:rPr lang="en-US" sz="5600">
                <a:solidFill>
                  <a:srgbClr val="FFFFFF"/>
                </a:solidFill>
                <a:latin typeface="Poppins Bold"/>
              </a:rPr>
              <a:t>Implementasi white box testing</a:t>
            </a:r>
          </a:p>
        </p:txBody>
      </p:sp>
      <p:sp>
        <p:nvSpPr>
          <p:cNvPr name="TextBox 6" id="6"/>
          <p:cNvSpPr txBox="true"/>
          <p:nvPr/>
        </p:nvSpPr>
        <p:spPr>
          <a:xfrm rot="0">
            <a:off x="4655931" y="4210781"/>
            <a:ext cx="8270751" cy="6023000"/>
          </a:xfrm>
          <a:prstGeom prst="rect">
            <a:avLst/>
          </a:prstGeom>
        </p:spPr>
        <p:txBody>
          <a:bodyPr anchor="t" rtlCol="false" tIns="0" lIns="0" bIns="0" rIns="0">
            <a:spAutoFit/>
          </a:bodyPr>
          <a:lstStyle/>
          <a:p>
            <a:pPr>
              <a:lnSpc>
                <a:spcPts val="2714"/>
              </a:lnSpc>
            </a:pPr>
            <a:r>
              <a:rPr lang="en-US" sz="1938">
                <a:solidFill>
                  <a:srgbClr val="FFFFFF"/>
                </a:solidFill>
                <a:latin typeface="Open Sans"/>
              </a:rPr>
              <a:t>import unittest</a:t>
            </a:r>
          </a:p>
          <a:p>
            <a:pPr>
              <a:lnSpc>
                <a:spcPts val="2714"/>
              </a:lnSpc>
            </a:pPr>
            <a:r>
              <a:rPr lang="en-US" sz="1938">
                <a:solidFill>
                  <a:srgbClr val="FFFFFF"/>
                </a:solidFill>
                <a:latin typeface="Open Sans"/>
              </a:rPr>
              <a:t>class TestLogin(unittest.TestCase):</a:t>
            </a:r>
          </a:p>
          <a:p>
            <a:pPr>
              <a:lnSpc>
                <a:spcPts val="2714"/>
              </a:lnSpc>
            </a:pPr>
            <a:r>
              <a:rPr lang="en-US" sz="1938">
                <a:solidFill>
                  <a:srgbClr val="FFFFFF"/>
                </a:solidFill>
                <a:latin typeface="Open Sans"/>
              </a:rPr>
              <a:t>   def test_login_success(self):</a:t>
            </a:r>
          </a:p>
          <a:p>
            <a:pPr>
              <a:lnSpc>
                <a:spcPts val="2714"/>
              </a:lnSpc>
            </a:pPr>
            <a:r>
              <a:rPr lang="en-US" sz="1938">
                <a:solidFill>
                  <a:srgbClr val="FFFFFF"/>
                </a:solidFill>
                <a:latin typeface="Open Sans"/>
              </a:rPr>
              <a:t>       # Test login success</a:t>
            </a:r>
          </a:p>
          <a:p>
            <a:pPr>
              <a:lnSpc>
                <a:spcPts val="2714"/>
              </a:lnSpc>
            </a:pPr>
            <a:r>
              <a:rPr lang="en-US" sz="1938">
                <a:solidFill>
                  <a:srgbClr val="FFFFFF"/>
                </a:solidFill>
                <a:latin typeface="Open Sans"/>
              </a:rPr>
              <a:t>       self.assertEqual(login('admin', 'admin'), 'Login success')</a:t>
            </a:r>
          </a:p>
          <a:p>
            <a:pPr>
              <a:lnSpc>
                <a:spcPts val="2714"/>
              </a:lnSpc>
            </a:pPr>
          </a:p>
          <a:p>
            <a:pPr>
              <a:lnSpc>
                <a:spcPts val="2714"/>
              </a:lnSpc>
            </a:pPr>
            <a:r>
              <a:rPr lang="en-US" sz="1938">
                <a:solidFill>
                  <a:srgbClr val="FFFFFF"/>
                </a:solidFill>
                <a:latin typeface="Open Sans"/>
              </a:rPr>
              <a:t>   def test_login_failure(self):</a:t>
            </a:r>
          </a:p>
          <a:p>
            <a:pPr>
              <a:lnSpc>
                <a:spcPts val="2714"/>
              </a:lnSpc>
            </a:pPr>
            <a:r>
              <a:rPr lang="en-US" sz="1938">
                <a:solidFill>
                  <a:srgbClr val="FFFFFF"/>
                </a:solidFill>
                <a:latin typeface="Open Sans"/>
              </a:rPr>
              <a:t>       # Test login failure</a:t>
            </a:r>
          </a:p>
          <a:p>
            <a:pPr>
              <a:lnSpc>
                <a:spcPts val="2714"/>
              </a:lnSpc>
            </a:pPr>
            <a:r>
              <a:rPr lang="en-US" sz="1938">
                <a:solidFill>
                  <a:srgbClr val="FFFFFF"/>
                </a:solidFill>
                <a:latin typeface="Open Sans"/>
              </a:rPr>
              <a:t>       self.assertEqual(login('admin', 'wrong_password'), 'Login failed')</a:t>
            </a:r>
          </a:p>
          <a:p>
            <a:pPr>
              <a:lnSpc>
                <a:spcPts val="2714"/>
              </a:lnSpc>
            </a:pPr>
            <a:r>
              <a:rPr lang="en-US" sz="1938">
                <a:solidFill>
                  <a:srgbClr val="FFFFFF"/>
                </a:solidFill>
                <a:latin typeface="Open Sans"/>
              </a:rPr>
              <a:t>def login(username, password):</a:t>
            </a:r>
          </a:p>
          <a:p>
            <a:pPr>
              <a:lnSpc>
                <a:spcPts val="2714"/>
              </a:lnSpc>
            </a:pPr>
            <a:r>
              <a:rPr lang="en-US" sz="1938">
                <a:solidFill>
                  <a:srgbClr val="FFFFFF"/>
                </a:solidFill>
                <a:latin typeface="Open Sans"/>
              </a:rPr>
              <a:t>   # Login function</a:t>
            </a:r>
          </a:p>
          <a:p>
            <a:pPr>
              <a:lnSpc>
                <a:spcPts val="2714"/>
              </a:lnSpc>
            </a:pPr>
            <a:r>
              <a:rPr lang="en-US" sz="1938">
                <a:solidFill>
                  <a:srgbClr val="FFFFFF"/>
                </a:solidFill>
                <a:latin typeface="Open Sans"/>
              </a:rPr>
              <a:t>   if username == 'admin' and password == 'admin':</a:t>
            </a:r>
          </a:p>
          <a:p>
            <a:pPr>
              <a:lnSpc>
                <a:spcPts val="2714"/>
              </a:lnSpc>
            </a:pPr>
            <a:r>
              <a:rPr lang="en-US" sz="1938">
                <a:solidFill>
                  <a:srgbClr val="FFFFFF"/>
                </a:solidFill>
                <a:latin typeface="Open Sans"/>
              </a:rPr>
              <a:t>       return 'Login success'</a:t>
            </a:r>
          </a:p>
          <a:p>
            <a:pPr>
              <a:lnSpc>
                <a:spcPts val="2714"/>
              </a:lnSpc>
            </a:pPr>
            <a:r>
              <a:rPr lang="en-US" sz="1938">
                <a:solidFill>
                  <a:srgbClr val="FFFFFF"/>
                </a:solidFill>
                <a:latin typeface="Open Sans"/>
              </a:rPr>
              <a:t>   else:</a:t>
            </a:r>
          </a:p>
          <a:p>
            <a:pPr>
              <a:lnSpc>
                <a:spcPts val="2714"/>
              </a:lnSpc>
            </a:pPr>
            <a:r>
              <a:rPr lang="en-US" sz="1938">
                <a:solidFill>
                  <a:srgbClr val="FFFFFF"/>
                </a:solidFill>
                <a:latin typeface="Open Sans"/>
              </a:rPr>
              <a:t>       return 'Login failed'</a:t>
            </a:r>
          </a:p>
          <a:p>
            <a:pPr>
              <a:lnSpc>
                <a:spcPts val="2714"/>
              </a:lnSpc>
            </a:pPr>
            <a:r>
              <a:rPr lang="en-US" sz="1938">
                <a:solidFill>
                  <a:srgbClr val="FFFFFF"/>
                </a:solidFill>
                <a:latin typeface="Open Sans"/>
              </a:rPr>
              <a:t>if __name__ == '__main__':</a:t>
            </a:r>
          </a:p>
          <a:p>
            <a:pPr>
              <a:lnSpc>
                <a:spcPts val="2714"/>
              </a:lnSpc>
            </a:pPr>
            <a:r>
              <a:rPr lang="en-US" sz="1938">
                <a:solidFill>
                  <a:srgbClr val="FFFFFF"/>
                </a:solidFill>
                <a:latin typeface="Open Sans"/>
              </a:rPr>
              <a:t>   unittest.main()</a:t>
            </a:r>
          </a:p>
          <a:p>
            <a:pPr>
              <a:lnSpc>
                <a:spcPts val="271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018106" y="3389644"/>
            <a:ext cx="12251789" cy="3853744"/>
          </a:xfrm>
          <a:custGeom>
            <a:avLst/>
            <a:gdLst/>
            <a:ahLst/>
            <a:cxnLst/>
            <a:rect r="r" b="b" t="t" l="l"/>
            <a:pathLst>
              <a:path h="3853744" w="12251789">
                <a:moveTo>
                  <a:pt x="0" y="0"/>
                </a:moveTo>
                <a:lnTo>
                  <a:pt x="12251788" y="0"/>
                </a:lnTo>
                <a:lnTo>
                  <a:pt x="12251788" y="3853745"/>
                </a:lnTo>
                <a:lnTo>
                  <a:pt x="0" y="38537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787373" y="1221782"/>
            <a:ext cx="3000308" cy="198120"/>
          </a:xfrm>
          <a:prstGeom prst="rect">
            <a:avLst/>
          </a:prstGeom>
        </p:spPr>
        <p:txBody>
          <a:bodyPr anchor="t" rtlCol="false" tIns="0" lIns="0" bIns="0" rIns="0">
            <a:spAutoFit/>
          </a:bodyPr>
          <a:lstStyle/>
          <a:p>
            <a:pPr>
              <a:lnSpc>
                <a:spcPts val="1680"/>
              </a:lnSpc>
              <a:spcBef>
                <a:spcPct val="0"/>
              </a:spcBef>
            </a:pPr>
            <a:r>
              <a:rPr lang="en-US" sz="1200">
                <a:solidFill>
                  <a:srgbClr val="FFFFFF"/>
                </a:solidFill>
                <a:latin typeface="Poppins Bold"/>
              </a:rPr>
              <a:t>UJIAN TENGAH SEMESTER</a:t>
            </a:r>
          </a:p>
        </p:txBody>
      </p:sp>
      <p:sp>
        <p:nvSpPr>
          <p:cNvPr name="TextBox 6" id="6"/>
          <p:cNvSpPr txBox="true"/>
          <p:nvPr/>
        </p:nvSpPr>
        <p:spPr>
          <a:xfrm rot="0">
            <a:off x="4787681" y="4389624"/>
            <a:ext cx="8712637" cy="1598178"/>
          </a:xfrm>
          <a:prstGeom prst="rect">
            <a:avLst/>
          </a:prstGeom>
        </p:spPr>
        <p:txBody>
          <a:bodyPr anchor="t" rtlCol="false" tIns="0" lIns="0" bIns="0" rIns="0">
            <a:spAutoFit/>
          </a:bodyPr>
          <a:lstStyle/>
          <a:p>
            <a:pPr algn="ctr">
              <a:lnSpc>
                <a:spcPts val="6411"/>
              </a:lnSpc>
              <a:spcBef>
                <a:spcPct val="0"/>
              </a:spcBef>
            </a:pPr>
            <a:r>
              <a:rPr lang="en-US" sz="4579">
                <a:solidFill>
                  <a:srgbClr val="FFFFFF"/>
                </a:solidFill>
                <a:latin typeface="Open Sans Bold Italics"/>
              </a:rPr>
              <a:t>B. CI/CD dan langkah-langkah konfigurasi</a:t>
            </a:r>
          </a:p>
        </p:txBody>
      </p:sp>
      <p:sp>
        <p:nvSpPr>
          <p:cNvPr name="Freeform 7" id="7"/>
          <p:cNvSpPr/>
          <p:nvPr/>
        </p:nvSpPr>
        <p:spPr>
          <a:xfrm flipH="false" flipV="false" rot="0">
            <a:off x="2236568" y="7523503"/>
            <a:ext cx="1095091" cy="1095091"/>
          </a:xfrm>
          <a:custGeom>
            <a:avLst/>
            <a:gdLst/>
            <a:ahLst/>
            <a:cxnLst/>
            <a:rect r="r" b="b" t="t" l="l"/>
            <a:pathLst>
              <a:path h="1095091" w="1095091">
                <a:moveTo>
                  <a:pt x="0" y="0"/>
                </a:moveTo>
                <a:lnTo>
                  <a:pt x="1095090" y="0"/>
                </a:lnTo>
                <a:lnTo>
                  <a:pt x="1095090" y="1095091"/>
                </a:lnTo>
                <a:lnTo>
                  <a:pt x="0" y="10950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43076" y="5928923"/>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00000">
            <a:off x="14956342" y="2014899"/>
            <a:ext cx="1095091" cy="1095091"/>
          </a:xfrm>
          <a:custGeom>
            <a:avLst/>
            <a:gdLst/>
            <a:ahLst/>
            <a:cxnLst/>
            <a:rect r="r" b="b" t="t" l="l"/>
            <a:pathLst>
              <a:path h="1095091" w="1095091">
                <a:moveTo>
                  <a:pt x="0" y="0"/>
                </a:moveTo>
                <a:lnTo>
                  <a:pt x="1095090" y="0"/>
                </a:lnTo>
                <a:lnTo>
                  <a:pt x="1095090" y="1095090"/>
                </a:lnTo>
                <a:lnTo>
                  <a:pt x="0" y="10950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16051432" y="4111077"/>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DAFyvQYwcz4</dc:identifier>
  <dcterms:modified xsi:type="dcterms:W3CDTF">2011-08-01T06:04:30Z</dcterms:modified>
  <cp:revision>1</cp:revision>
  <dc:title>Technology</dc:title>
</cp:coreProperties>
</file>